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9"/>
  </p:notesMasterIdLst>
  <p:sldIdLst>
    <p:sldId id="256" r:id="rId2"/>
    <p:sldId id="304" r:id="rId3"/>
    <p:sldId id="305" r:id="rId4"/>
    <p:sldId id="300" r:id="rId5"/>
    <p:sldId id="299" r:id="rId6"/>
    <p:sldId id="292" r:id="rId7"/>
    <p:sldId id="286" r:id="rId8"/>
    <p:sldId id="291" r:id="rId9"/>
    <p:sldId id="289" r:id="rId10"/>
    <p:sldId id="290" r:id="rId11"/>
    <p:sldId id="295" r:id="rId12"/>
    <p:sldId id="297" r:id="rId13"/>
    <p:sldId id="298" r:id="rId14"/>
    <p:sldId id="302" r:id="rId15"/>
    <p:sldId id="303" r:id="rId16"/>
    <p:sldId id="301" r:id="rId17"/>
    <p:sldId id="280" r:id="rId18"/>
  </p:sldIdLst>
  <p:sldSz cx="9144000" cy="5143500" type="screen16x9"/>
  <p:notesSz cx="6858000" cy="9144000"/>
  <p:embeddedFontLst>
    <p:embeddedFont>
      <p:font typeface="Muli" panose="020B0604020202020204" charset="0"/>
      <p:regular r:id="rId20"/>
      <p:bold r:id="rId21"/>
      <p:italic r:id="rId22"/>
      <p:boldItalic r:id="rId23"/>
    </p:embeddedFont>
    <p:embeddedFont>
      <p:font typeface="Nixie One" panose="020B0604020202020204" charset="0"/>
      <p:regular r:id="rId24"/>
    </p:embeddedFont>
    <p:embeddedFont>
      <p:font typeface="Helvetica Neue"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6B9C"/>
    <a:srgbClr val="153F5B"/>
    <a:srgbClr val="0E293C"/>
    <a:srgbClr val="2C9DDE"/>
    <a:srgbClr val="4998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15FE8C-0340-4FC9-95E5-D7002D07FC96}">
  <a:tblStyle styleId="{1E15FE8C-0340-4FC9-95E5-D7002D07FC9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88023" autoAdjust="0"/>
  </p:normalViewPr>
  <p:slideViewPr>
    <p:cSldViewPr snapToGrid="0">
      <p:cViewPr varScale="1">
        <p:scale>
          <a:sx n="134" d="100"/>
          <a:sy n="134" d="100"/>
        </p:scale>
        <p:origin x="948" y="108"/>
      </p:cViewPr>
      <p:guideLst>
        <p:guide orient="horz" pos="1620"/>
        <p:guide pos="288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2.png>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9255771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476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4769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476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476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sz="800"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sz="8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sz="8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98603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1903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738818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73881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dirty="0"/>
              <a:t>Ease &amp; Readability:</a:t>
            </a:r>
            <a:r>
              <a:rPr lang="en-US" baseline="0" dirty="0"/>
              <a:t> </a:t>
            </a:r>
            <a:r>
              <a:rPr lang="en-US" sz="1100" b="0" i="0" u="none" strike="noStrike" kern="1200" cap="none" dirty="0">
                <a:solidFill>
                  <a:schemeClr val="tx1"/>
                </a:solidFill>
                <a:effectLst/>
                <a:latin typeface="Arial"/>
                <a:ea typeface="Arial"/>
                <a:cs typeface="Arial"/>
                <a:sym typeface="Arial"/>
              </a:rPr>
              <a:t>Python is arguably the most readable programming language. It has clear, well-defined syntax, which makes it simpler for you to learn it sooner than other languages. Python also has forced indentation which makes your life simpler by making the program appear less complex</a:t>
            </a:r>
          </a:p>
          <a:p>
            <a:endParaRPr lang="en-US" sz="1100" b="0" i="0" u="none" strike="noStrike" kern="1200" cap="none" dirty="0">
              <a:solidFill>
                <a:schemeClr val="tx1"/>
              </a:solidFill>
              <a:effectLst/>
              <a:latin typeface="Arial"/>
              <a:ea typeface="Arial"/>
              <a:cs typeface="Arial"/>
              <a:sym typeface="Arial"/>
            </a:endParaRPr>
          </a:p>
          <a:p>
            <a:pPr marL="139700" indent="0">
              <a:buNone/>
            </a:pPr>
            <a:r>
              <a:rPr lang="en-US" sz="1100" b="0" i="0" u="none" strike="noStrike" kern="1200" cap="none" dirty="0">
                <a:solidFill>
                  <a:schemeClr val="tx1"/>
                </a:solidFill>
                <a:effectLst/>
                <a:latin typeface="Arial"/>
                <a:ea typeface="Arial"/>
                <a:cs typeface="Arial"/>
                <a:sym typeface="Arial"/>
              </a:rPr>
              <a:t>Sense of Fulfillment and Progress: Python is a fairly simple language to learn and use. In Python, most of the learning involves building applications using Python. This helps you track your progress and also gives you a sense of fulfillment.</a:t>
            </a:r>
          </a:p>
          <a:p>
            <a:endParaRPr lang="en-US" sz="1100" b="0" i="0" u="none" strike="noStrike" kern="1200" cap="none" dirty="0">
              <a:solidFill>
                <a:schemeClr val="tx1"/>
              </a:solidFill>
              <a:effectLst/>
              <a:latin typeface="Arial"/>
              <a:ea typeface="Arial"/>
              <a:cs typeface="Arial"/>
              <a:sym typeface="Arial"/>
            </a:endParaRPr>
          </a:p>
          <a:p>
            <a:pPr marL="139700" indent="0">
              <a:buNone/>
            </a:pPr>
            <a:r>
              <a:rPr lang="en-US" sz="1100" b="0" i="0" u="none" strike="noStrike" kern="1200" cap="none" dirty="0">
                <a:solidFill>
                  <a:schemeClr val="tx1"/>
                </a:solidFill>
                <a:effectLst/>
                <a:latin typeface="Arial"/>
                <a:ea typeface="Arial"/>
                <a:cs typeface="Arial"/>
                <a:sym typeface="Arial"/>
              </a:rPr>
              <a:t>Versatility: After all that we’ve spoken about Python, do we really need to say more? It wouldn’t be an overstatement to say that Python is probably the most versatile programming language today. Its applications are varied and imagining the world without Python would be rather difficult.</a:t>
            </a:r>
          </a:p>
          <a:p>
            <a:endParaRPr lang="en-US" sz="1100" b="0" i="0" u="none" strike="noStrike" kern="1200" cap="none" dirty="0">
              <a:solidFill>
                <a:schemeClr val="tx1"/>
              </a:solidFill>
              <a:effectLst/>
              <a:latin typeface="Arial"/>
              <a:ea typeface="Arial"/>
              <a:cs typeface="Arial"/>
              <a:sym typeface="Arial"/>
            </a:endParaRPr>
          </a:p>
          <a:p>
            <a:pPr marL="139700" indent="0">
              <a:buNone/>
            </a:pPr>
            <a:r>
              <a:rPr lang="en-US" sz="1100" b="0" i="0" u="none" strike="noStrike" kern="1200" cap="none" dirty="0">
                <a:solidFill>
                  <a:schemeClr val="tx1"/>
                </a:solidFill>
                <a:effectLst/>
                <a:latin typeface="Arial"/>
                <a:ea typeface="Arial"/>
                <a:cs typeface="Arial"/>
                <a:sym typeface="Arial"/>
              </a:rPr>
              <a:t>Resources &amp; Community: Since Python is so widely used, you can find an umpteen number of resources should you encounter a problem. The community of Python users and developers is astronomical and may we add, just as friendly. This is one of the sole reasons you could be learning Python.</a:t>
            </a: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673881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800" dirty="0"/>
              <a:t>There is a steep learning curve, but if you put the time in to learn, anyone can do it</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sz="800" dirty="0"/>
              <a:t>Best way to learn is to work through various projects with trial and error</a:t>
            </a:r>
          </a:p>
          <a:p>
            <a:r>
              <a:rPr lang="en-US" sz="800" dirty="0"/>
              <a:t>It can be used for any repetitive, tedious tasks</a:t>
            </a:r>
          </a:p>
          <a:p>
            <a:r>
              <a:rPr lang="en-US" sz="800" dirty="0"/>
              <a:t>Very interesting and rewarding when you complete projects</a:t>
            </a:r>
          </a:p>
          <a:p>
            <a:r>
              <a:rPr lang="en-US" sz="800" dirty="0"/>
              <a:t>Don’t need any special skills, anyone that puts in the time and works on projects can learn to code</a:t>
            </a:r>
          </a:p>
          <a:p>
            <a:r>
              <a:rPr lang="en-US" sz="800" dirty="0"/>
              <a:t>They are not all the same, as per reasons Brandon will discuss now</a:t>
            </a:r>
          </a:p>
        </p:txBody>
      </p:sp>
    </p:spTree>
    <p:extLst>
      <p:ext uri="{BB962C8B-B14F-4D97-AF65-F5344CB8AC3E}">
        <p14:creationId xmlns:p14="http://schemas.microsoft.com/office/powerpoint/2010/main" val="2562223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sz="1100" b="1" i="0" u="none" strike="noStrike" kern="1200" cap="none" dirty="0">
                <a:solidFill>
                  <a:schemeClr val="tx1"/>
                </a:solidFill>
                <a:effectLst/>
                <a:latin typeface="Arial"/>
                <a:ea typeface="Arial"/>
                <a:cs typeface="Arial"/>
                <a:sym typeface="Arial"/>
              </a:rPr>
              <a:t>1. More powerful data importing and manipulation</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Unlike Excel, Alyssa says, “R can essentially read any type of data.” And data formats that it can’t read natively can still work: “There are also R packages specifically designed to read XML, JSON, SPSS, Excel, SAS, and STATA data files, and you can also scrape data from websites and execute SQL queries.”</a:t>
            </a:r>
          </a:p>
          <a:p>
            <a:pPr fontAlgn="base"/>
            <a:r>
              <a:rPr lang="en-US" sz="1100" b="0" i="0" u="none" strike="noStrike" kern="1200" cap="none" dirty="0">
                <a:solidFill>
                  <a:schemeClr val="tx1"/>
                </a:solidFill>
                <a:effectLst/>
                <a:latin typeface="Arial"/>
                <a:ea typeface="Arial"/>
                <a:cs typeface="Arial"/>
                <a:sym typeface="Arial"/>
              </a:rPr>
              <a:t>Data manipulation – tasks like </a:t>
            </a:r>
            <a:r>
              <a:rPr lang="en-US" sz="1100" b="0" i="0" u="none" strike="noStrike" kern="1200" cap="none" dirty="0" err="1">
                <a:solidFill>
                  <a:schemeClr val="tx1"/>
                </a:solidFill>
                <a:effectLst/>
                <a:latin typeface="Arial"/>
                <a:ea typeface="Arial"/>
                <a:cs typeface="Arial"/>
                <a:sym typeface="Arial"/>
              </a:rPr>
              <a:t>subsetting</a:t>
            </a:r>
            <a:r>
              <a:rPr lang="en-US" sz="1100" b="0" i="0" u="none" strike="noStrike" kern="1200" cap="none" dirty="0">
                <a:solidFill>
                  <a:schemeClr val="tx1"/>
                </a:solidFill>
                <a:effectLst/>
                <a:latin typeface="Arial"/>
                <a:ea typeface="Arial"/>
                <a:cs typeface="Arial"/>
                <a:sym typeface="Arial"/>
              </a:rPr>
              <a:t>, merging, and recoding data – is also much easier in R. Anyone who’s spent a lot of time trying to merge and clean several large datasets in Excel for analysis can attest that it’s a difficult and time-consuming process. But R, and some popular packages like </a:t>
            </a:r>
            <a:r>
              <a:rPr lang="en-US" sz="1100" b="0" i="0" u="none" strike="noStrike" kern="1200" cap="none" dirty="0" err="1">
                <a:solidFill>
                  <a:schemeClr val="tx1"/>
                </a:solidFill>
                <a:effectLst/>
                <a:latin typeface="Arial"/>
                <a:ea typeface="Arial"/>
                <a:cs typeface="Arial"/>
                <a:sym typeface="Arial"/>
              </a:rPr>
              <a:t>dplyr</a:t>
            </a:r>
            <a:r>
              <a:rPr lang="en-US" sz="1100" b="0" i="0" u="none" strike="noStrike" kern="1200" cap="none" dirty="0">
                <a:solidFill>
                  <a:schemeClr val="tx1"/>
                </a:solidFill>
                <a:effectLst/>
                <a:latin typeface="Arial"/>
                <a:ea typeface="Arial"/>
                <a:cs typeface="Arial"/>
                <a:sym typeface="Arial"/>
              </a:rPr>
              <a:t>, </a:t>
            </a:r>
            <a:r>
              <a:rPr lang="en-US" sz="1100" b="0" i="0" u="none" strike="noStrike" kern="1200" cap="none" dirty="0" err="1">
                <a:solidFill>
                  <a:schemeClr val="tx1"/>
                </a:solidFill>
                <a:effectLst/>
                <a:latin typeface="Arial"/>
                <a:ea typeface="Arial"/>
                <a:cs typeface="Arial"/>
                <a:sym typeface="Arial"/>
              </a:rPr>
              <a:t>tidyr</a:t>
            </a:r>
            <a:r>
              <a:rPr lang="en-US" sz="1100" b="0" i="0" u="none" strike="noStrike" kern="1200" cap="none" dirty="0">
                <a:solidFill>
                  <a:schemeClr val="tx1"/>
                </a:solidFill>
                <a:effectLst/>
                <a:latin typeface="Arial"/>
                <a:ea typeface="Arial"/>
                <a:cs typeface="Arial"/>
                <a:sym typeface="Arial"/>
              </a:rPr>
              <a:t>, and </a:t>
            </a:r>
            <a:r>
              <a:rPr lang="en-US" sz="1100" b="0" i="0" u="none" strike="noStrike" kern="1200" cap="none" dirty="0" err="1">
                <a:solidFill>
                  <a:schemeClr val="tx1"/>
                </a:solidFill>
                <a:effectLst/>
                <a:latin typeface="Arial"/>
                <a:ea typeface="Arial"/>
                <a:cs typeface="Arial"/>
                <a:sym typeface="Arial"/>
              </a:rPr>
              <a:t>plyr</a:t>
            </a:r>
            <a:r>
              <a:rPr lang="en-US" sz="1100" b="0" i="0" u="none" strike="noStrike" kern="1200" cap="none" dirty="0">
                <a:solidFill>
                  <a:schemeClr val="tx1"/>
                </a:solidFill>
                <a:effectLst/>
                <a:latin typeface="Arial"/>
                <a:ea typeface="Arial"/>
                <a:cs typeface="Arial"/>
                <a:sym typeface="Arial"/>
              </a:rPr>
              <a:t>, make this process both simpler and faster.</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2. Easier automation</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The fact that Excel has a GUI (a user interface where you can click buttons rather than writing code) definitely makes it more approachable, but that can be a big hindrance when you’re trying to automate a process or run the same analysis multiple times.</a:t>
            </a:r>
          </a:p>
          <a:p>
            <a:pPr fontAlgn="base"/>
            <a:r>
              <a:rPr lang="en-US" sz="1100" b="0" i="0" u="none" strike="noStrike" kern="1200" cap="none" dirty="0">
                <a:solidFill>
                  <a:schemeClr val="tx1"/>
                </a:solidFill>
                <a:effectLst/>
                <a:latin typeface="Arial"/>
                <a:ea typeface="Arial"/>
                <a:cs typeface="Arial"/>
                <a:sym typeface="Arial"/>
              </a:rPr>
              <a:t>Using a programming language can make this much faster. For example, if you needed to run the same analysis on a new set of sales data each week, doing this in Excel would require opening a different file manually each week and re-entering formulas and other elements needed for the analysis. But you could do that same analysis automatically in a language like R, writing a simple script that imports the new data and runs the same analysis each week, outputting the results in whatever format you’d like.</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3. Easier working with lots of data</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In Excel, projects are organized in sheets or tabs, and if you’ve ever dealt with Excel files that have tons of sheets or lots of data entries in each sheet, you know that it can get very slow very quickly. Working with enough data in Excel can sometimes even cause crashes. Programming languages like R, however, can handle large amounts of data </a:t>
            </a:r>
            <a:r>
              <a:rPr lang="en-US" sz="1100" b="0" i="1" u="none" strike="noStrike" kern="1200" cap="none" dirty="0">
                <a:solidFill>
                  <a:schemeClr val="tx1"/>
                </a:solidFill>
                <a:effectLst/>
                <a:latin typeface="Arial"/>
                <a:ea typeface="Arial"/>
                <a:cs typeface="Arial"/>
                <a:sym typeface="Arial"/>
              </a:rPr>
              <a:t>much</a:t>
            </a:r>
            <a:r>
              <a:rPr lang="en-US" sz="1100" b="0" i="0" u="none" strike="noStrike" kern="1200" cap="none" dirty="0">
                <a:solidFill>
                  <a:schemeClr val="tx1"/>
                </a:solidFill>
                <a:effectLst/>
                <a:latin typeface="Arial"/>
                <a:ea typeface="Arial"/>
                <a:cs typeface="Arial"/>
                <a:sym typeface="Arial"/>
              </a:rPr>
              <a:t> more quickly, and they can’t really crash in the same way that Excel can, so you don’t have to worry about losing your work.</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4. More reproducible</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Data analysis is most useful when you can explain what you’ve done to others, and others can easily reproduce your work to confirm it (or you can reproduce it yourself to double-check). But this is difficult in Excel; there’s no way to clearly document or illustrate the steps you took in your analysis, and re-doing it would entail re-opening the original Excel file and manually re-executing all of the steps you took (if you can remember them).</a:t>
            </a:r>
          </a:p>
          <a:p>
            <a:pPr fontAlgn="base"/>
            <a:r>
              <a:rPr lang="en-US" sz="1100" b="0" i="0" u="none" strike="noStrike" kern="1200" cap="none" dirty="0">
                <a:solidFill>
                  <a:schemeClr val="tx1"/>
                </a:solidFill>
                <a:effectLst/>
                <a:latin typeface="Arial"/>
                <a:ea typeface="Arial"/>
                <a:cs typeface="Arial"/>
                <a:sym typeface="Arial"/>
              </a:rPr>
              <a:t>Reproducing results is much easier in a programming language like R. Re-running an analysis is as simple as pressing “Enter”, and it’s easy to add comments to your code that explain what’s happening at every step of the process, so that anyone can double-check your work.</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5. Easier to find and fix errors</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When you’ve made an error in Excel, figuring out what’s gone wrong can be difficult, since you might have to scroll through thousands of cells of data to find the answer, or attempt to manually re-trace your steps.</a:t>
            </a:r>
          </a:p>
          <a:p>
            <a:pPr fontAlgn="base"/>
            <a:r>
              <a:rPr lang="en-US" sz="1100" b="0" i="0" u="none" strike="noStrike" kern="1200" cap="none" dirty="0">
                <a:solidFill>
                  <a:schemeClr val="tx1"/>
                </a:solidFill>
                <a:effectLst/>
                <a:latin typeface="Arial"/>
                <a:ea typeface="Arial"/>
                <a:cs typeface="Arial"/>
                <a:sym typeface="Arial"/>
              </a:rPr>
              <a:t>But when you make an error in a coding language like R, you’ll typically get an error message that explains what the computer thinks has gone wrong. And of course, you should also have comments explaining each line of your code, which makes it easier to go back and re-check each step looking for mistakes. Typically, programmers also use a system for version control, so if you experience an error you haven’t before, you’ll be able to compare your current code with its previous iteration to get a sense of what’s gone wrong.</a:t>
            </a:r>
          </a:p>
          <a:p>
            <a:pPr fontAlgn="base"/>
            <a:r>
              <a:rPr lang="en-US" sz="1100" b="0" i="0" u="none" strike="noStrike" kern="1200" cap="none" dirty="0">
                <a:solidFill>
                  <a:schemeClr val="tx1"/>
                </a:solidFill>
                <a:effectLst/>
                <a:latin typeface="Arial"/>
                <a:ea typeface="Arial"/>
                <a:cs typeface="Arial"/>
                <a:sym typeface="Arial"/>
              </a:rPr>
              <a:t>This doesn’t mean that you’ll always be able to fix mistakes immediately. But “mistakes in data analysis are inevitable,” Alyssa says, “and it’s easier to find and fix those mistakes in R than in Excel.”</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6. Open source accessibility</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Excel is great, but it’s owned by Microsoft, which means you’re ultimately at the whims of the Washington-based company in terms of bugs, updates, and feature support. Unlike Excel, Alyssa says, “R is not a black box. You can examine R code for any function or computation you perform. You can even modify and improve key functions by changing the code.”</a:t>
            </a:r>
          </a:p>
          <a:p>
            <a:pPr fontAlgn="base"/>
            <a:r>
              <a:rPr lang="en-US" sz="1100" b="0" i="0" u="none" strike="noStrike" kern="1200" cap="none" dirty="0">
                <a:solidFill>
                  <a:schemeClr val="tx1"/>
                </a:solidFill>
                <a:effectLst/>
                <a:latin typeface="Arial"/>
                <a:ea typeface="Arial"/>
                <a:cs typeface="Arial"/>
                <a:sym typeface="Arial"/>
              </a:rPr>
              <a:t>Python is also open source, and in the case of both languages, this also means that any developer (including you) can create packages to augment the language and add functionality or improve ease-of-use. Both languages have popular and widely-used packages and libraries that were created by third-party developers to make data analysis and visualization easier.</a:t>
            </a:r>
          </a:p>
          <a:p>
            <a:pPr fontAlgn="base"/>
            <a:r>
              <a:rPr lang="en-US" sz="1100" b="0" i="0" u="none" strike="noStrike" kern="1200" cap="none" dirty="0">
                <a:solidFill>
                  <a:schemeClr val="tx1"/>
                </a:solidFill>
                <a:effectLst/>
                <a:latin typeface="Arial"/>
                <a:ea typeface="Arial"/>
                <a:cs typeface="Arial"/>
                <a:sym typeface="Arial"/>
              </a:rPr>
              <a:t>Excel does have some third-party add-ins, admittedly, but because it’s proprietary software, they’re not as powerful and it’s not as easy for you to add any functionality you might want or need.</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7. Advanced statistics and machine learning capabilities</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Both R and Python have more advanced statistical capabilities than Excel (and this is particularly true of R, which was designed with advanced statistical analyses in mind). Both languages also allow for the creation of machine learning models (often with the integration of machine learning packages and frameworks like caret, </a:t>
            </a:r>
            <a:r>
              <a:rPr lang="en-US" sz="1100" b="0" i="0" u="none" strike="noStrike" kern="1200" cap="none" dirty="0" err="1">
                <a:solidFill>
                  <a:schemeClr val="tx1"/>
                </a:solidFill>
                <a:effectLst/>
                <a:latin typeface="Arial"/>
                <a:ea typeface="Arial"/>
                <a:cs typeface="Arial"/>
                <a:sym typeface="Arial"/>
              </a:rPr>
              <a:t>scikit</a:t>
            </a:r>
            <a:r>
              <a:rPr lang="en-US" sz="1100" b="0" i="0" u="none" strike="noStrike" kern="1200" cap="none" dirty="0">
                <a:solidFill>
                  <a:schemeClr val="tx1"/>
                </a:solidFill>
                <a:effectLst/>
                <a:latin typeface="Arial"/>
                <a:ea typeface="Arial"/>
                <a:cs typeface="Arial"/>
                <a:sym typeface="Arial"/>
              </a:rPr>
              <a:t>-learn, and </a:t>
            </a:r>
            <a:r>
              <a:rPr lang="en-US" sz="1100" b="0" i="0" u="none" strike="noStrike" kern="1200" cap="none" dirty="0" err="1">
                <a:solidFill>
                  <a:schemeClr val="tx1"/>
                </a:solidFill>
                <a:effectLst/>
                <a:latin typeface="Arial"/>
                <a:ea typeface="Arial"/>
                <a:cs typeface="Arial"/>
                <a:sym typeface="Arial"/>
              </a:rPr>
              <a:t>TensorFlow</a:t>
            </a:r>
            <a:r>
              <a:rPr lang="en-US" sz="1100" b="0" i="0" u="none" strike="noStrike" kern="1200" cap="none" dirty="0">
                <a:solidFill>
                  <a:schemeClr val="tx1"/>
                </a:solidFill>
                <a:effectLst/>
                <a:latin typeface="Arial"/>
                <a:ea typeface="Arial"/>
                <a:cs typeface="Arial"/>
                <a:sym typeface="Arial"/>
              </a:rPr>
              <a:t>).</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8. Advanced data visualization capabilities</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Obviously, Excel can create a variety of charts, but programming languages can do more, and R in particular “has better, more advanced and state-of-the-art graphics capabilities with the lattice, ggplot2 and shiny packages,” Alyssa says.</a:t>
            </a:r>
          </a:p>
          <a:p>
            <a:pPr fontAlgn="base"/>
            <a:r>
              <a:rPr lang="en-US" sz="1100" b="0" i="0" u="none" strike="noStrike" kern="1200" cap="none" dirty="0">
                <a:solidFill>
                  <a:schemeClr val="tx1"/>
                </a:solidFill>
                <a:effectLst/>
                <a:latin typeface="Arial"/>
                <a:ea typeface="Arial"/>
                <a:cs typeface="Arial"/>
                <a:sym typeface="Arial"/>
              </a:rPr>
              <a:t>The ability to create attractive and informative visualizations is particularly important in business contexts, since the people who make decisions at a company may not be familiar with statistical analysis or adept at reading complex charts. The easier you can make understanding your data, the more likely it is that your work will have a real impact.</a:t>
            </a:r>
          </a:p>
          <a:p>
            <a:endParaRPr lang="en-US" sz="1100" b="1" i="0" u="none" strike="noStrike" kern="1200" cap="none" dirty="0">
              <a:solidFill>
                <a:schemeClr val="tx1"/>
              </a:solidFill>
              <a:effectLst/>
              <a:latin typeface="Arial"/>
              <a:ea typeface="Arial"/>
              <a:cs typeface="Arial"/>
              <a:sym typeface="Arial"/>
            </a:endParaRPr>
          </a:p>
          <a:p>
            <a:pPr marL="139700" indent="0">
              <a:buNone/>
            </a:pPr>
            <a:r>
              <a:rPr lang="en-US" sz="1100" b="1" i="0" u="none" strike="noStrike" kern="1200" cap="none" dirty="0">
                <a:solidFill>
                  <a:schemeClr val="tx1"/>
                </a:solidFill>
                <a:effectLst/>
                <a:latin typeface="Arial"/>
                <a:ea typeface="Arial"/>
                <a:cs typeface="Arial"/>
                <a:sym typeface="Arial"/>
              </a:rPr>
              <a:t>9. Cross-platform stability</a:t>
            </a:r>
            <a:br>
              <a:rPr lang="en-US" sz="1100" b="1" i="0" u="none" strike="noStrike" kern="1200" cap="none" dirty="0">
                <a:solidFill>
                  <a:schemeClr val="tx1"/>
                </a:solidFill>
                <a:effectLst/>
                <a:latin typeface="Arial"/>
                <a:ea typeface="Arial"/>
                <a:cs typeface="Arial"/>
                <a:sym typeface="Arial"/>
              </a:rPr>
            </a:br>
            <a:endParaRPr lang="en-US" sz="1100" b="1" i="0" u="none" strike="noStrike" kern="1200" cap="none" dirty="0">
              <a:solidFill>
                <a:schemeClr val="tx1"/>
              </a:solidFill>
              <a:effectLst/>
              <a:latin typeface="Arial"/>
              <a:ea typeface="Arial"/>
              <a:cs typeface="Arial"/>
              <a:sym typeface="Arial"/>
            </a:endParaRPr>
          </a:p>
          <a:p>
            <a:pPr fontAlgn="base"/>
            <a:r>
              <a:rPr lang="en-US" sz="1100" b="0" i="0" u="none" strike="noStrike" kern="1200" cap="none" dirty="0">
                <a:solidFill>
                  <a:schemeClr val="tx1"/>
                </a:solidFill>
                <a:effectLst/>
                <a:latin typeface="Arial"/>
                <a:ea typeface="Arial"/>
                <a:cs typeface="Arial"/>
                <a:sym typeface="Arial"/>
              </a:rPr>
              <a:t>Scripts in programming languages like R and Python can be run on any platform without hiccups. You can be confident that your R script is going to work across Windows, Mac, and Linux machines, but the same isn’t always true of Excel files.</a:t>
            </a:r>
          </a:p>
          <a:p>
            <a:pPr fontAlgn="base"/>
            <a:r>
              <a:rPr lang="en-US" sz="1100" b="0" i="0" u="none" strike="noStrike" kern="1200" cap="none" dirty="0">
                <a:solidFill>
                  <a:schemeClr val="tx1"/>
                </a:solidFill>
                <a:effectLst/>
                <a:latin typeface="Arial"/>
                <a:ea typeface="Arial"/>
                <a:cs typeface="Arial"/>
                <a:sym typeface="Arial"/>
              </a:rPr>
              <a:t>That’s not to say that you should entirely abandon Excel, of course! Alyssa pointed out that it does have some advantages over programming languages. Because of its graphical user interface, manual data entry is often easier in Excel, and if you just want to scan through a spreadsheet quickly, looking through an Excel file can be quicker and easier than doing that with code. Both Python and R </a:t>
            </a:r>
            <a:r>
              <a:rPr lang="en-US" sz="1100" b="0" i="1" u="none" strike="noStrike" kern="1200" cap="none" dirty="0">
                <a:solidFill>
                  <a:schemeClr val="tx1"/>
                </a:solidFill>
                <a:effectLst/>
                <a:latin typeface="Arial"/>
                <a:ea typeface="Arial"/>
                <a:cs typeface="Arial"/>
                <a:sym typeface="Arial"/>
              </a:rPr>
              <a:t>do</a:t>
            </a:r>
            <a:r>
              <a:rPr lang="en-US" sz="1100" b="0" i="0" u="none" strike="noStrike" kern="1200" cap="none" dirty="0">
                <a:solidFill>
                  <a:schemeClr val="tx1"/>
                </a:solidFill>
                <a:effectLst/>
                <a:latin typeface="Arial"/>
                <a:ea typeface="Arial"/>
                <a:cs typeface="Arial"/>
                <a:sym typeface="Arial"/>
              </a:rPr>
              <a:t> have ways to render sections of the data you’re working with in a visual table format so that it’s easier to see what you’re working with, but in Excel, this visual data presentation is the default rather than something you have to implement intentionally.</a:t>
            </a:r>
          </a:p>
          <a:p>
            <a:pPr fontAlgn="base"/>
            <a:r>
              <a:rPr lang="en-US" sz="1100" b="0" i="0" u="none" strike="noStrike" kern="1200" cap="none" dirty="0">
                <a:solidFill>
                  <a:schemeClr val="tx1"/>
                </a:solidFill>
                <a:effectLst/>
                <a:latin typeface="Arial"/>
                <a:ea typeface="Arial"/>
                <a:cs typeface="Arial"/>
                <a:sym typeface="Arial"/>
              </a:rPr>
              <a:t>Still, it’s clear that if you’re doing a lot of data analysis, using a programming language offers some very substantial advantages over Excel. If you work with Excel a lot, learning even a little bit of R or Python programming could save you </a:t>
            </a:r>
            <a:r>
              <a:rPr lang="en-US" sz="1100" b="0" i="1" u="none" strike="noStrike" kern="1200" cap="none" dirty="0">
                <a:solidFill>
                  <a:schemeClr val="tx1"/>
                </a:solidFill>
                <a:effectLst/>
                <a:latin typeface="Arial"/>
                <a:ea typeface="Arial"/>
                <a:cs typeface="Arial"/>
                <a:sym typeface="Arial"/>
              </a:rPr>
              <a:t>hours</a:t>
            </a:r>
            <a:r>
              <a:rPr lang="en-US" sz="1100" b="0" i="0" u="none" strike="noStrike" kern="1200" cap="none" dirty="0">
                <a:solidFill>
                  <a:schemeClr val="tx1"/>
                </a:solidFill>
                <a:effectLst/>
                <a:latin typeface="Arial"/>
                <a:ea typeface="Arial"/>
                <a:cs typeface="Arial"/>
                <a:sym typeface="Arial"/>
              </a:rPr>
              <a:t> of time spent in Excel each week. </a:t>
            </a:r>
            <a:r>
              <a:rPr lang="en-US" sz="1100" b="1" i="0" u="none" strike="noStrike" kern="1200" cap="none" dirty="0">
                <a:solidFill>
                  <a:schemeClr val="tx1"/>
                </a:solidFill>
                <a:effectLst/>
                <a:latin typeface="Arial"/>
                <a:ea typeface="Arial"/>
                <a:cs typeface="Arial"/>
                <a:sym typeface="Arial"/>
              </a:rPr>
              <a:t>If you’re only familiar with Excel, the idea of learning a programming language like R or Python can be intimidating.</a:t>
            </a:r>
            <a:endParaRPr lang="en-US" sz="1100" b="0" i="0" u="none" strike="noStrike" kern="1200" cap="none" dirty="0">
              <a:solidFill>
                <a:schemeClr val="tx1"/>
              </a:solidFill>
              <a:effectLst/>
              <a:latin typeface="Arial"/>
              <a:ea typeface="Arial"/>
              <a:cs typeface="Arial"/>
              <a:sym typeface="Arial"/>
            </a:endParaRPr>
          </a:p>
          <a:p>
            <a:endParaRPr lang="en-US" dirty="0"/>
          </a:p>
        </p:txBody>
      </p:sp>
    </p:spTree>
    <p:extLst>
      <p:ext uri="{BB962C8B-B14F-4D97-AF65-F5344CB8AC3E}">
        <p14:creationId xmlns:p14="http://schemas.microsoft.com/office/powerpoint/2010/main" val="10722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3881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1732700"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4020972"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6309245"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8" name="Google Shape;218;p7"/>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7"/>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6"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CA" dirty="0"/>
              <a:t>Intro to Python</a:t>
            </a:r>
            <a:endParaRPr dirty="0"/>
          </a:p>
        </p:txBody>
      </p:sp>
      <p:sp>
        <p:nvSpPr>
          <p:cNvPr id="2" name="TextBox 1"/>
          <p:cNvSpPr txBox="1"/>
          <p:nvPr/>
        </p:nvSpPr>
        <p:spPr>
          <a:xfrm>
            <a:off x="6791689" y="3769282"/>
            <a:ext cx="2352311" cy="738664"/>
          </a:xfrm>
          <a:prstGeom prst="rect">
            <a:avLst/>
          </a:prstGeom>
          <a:noFill/>
        </p:spPr>
        <p:txBody>
          <a:bodyPr wrap="square" rtlCol="0">
            <a:spAutoFit/>
          </a:bodyPr>
          <a:lstStyle/>
          <a:p>
            <a:r>
              <a:rPr lang="en-US" dirty="0" smtClean="0">
                <a:solidFill>
                  <a:srgbClr val="C6DAEC"/>
                </a:solidFill>
                <a:latin typeface="Muli"/>
              </a:rPr>
              <a:t>Reach me at:</a:t>
            </a:r>
            <a:endParaRPr lang="en-US" dirty="0">
              <a:solidFill>
                <a:srgbClr val="C6DAEC"/>
              </a:solidFill>
              <a:latin typeface="Muli"/>
            </a:endParaRPr>
          </a:p>
          <a:p>
            <a:r>
              <a:rPr lang="en-US" dirty="0">
                <a:solidFill>
                  <a:srgbClr val="C6DAEC"/>
                </a:solidFill>
                <a:latin typeface="Muli"/>
              </a:rPr>
              <a:t>Brandon Hoffman</a:t>
            </a:r>
          </a:p>
          <a:p>
            <a:r>
              <a:rPr lang="en-US" dirty="0">
                <a:solidFill>
                  <a:srgbClr val="C6DAEC"/>
                </a:solidFill>
                <a:latin typeface="Muli"/>
              </a:rPr>
              <a:t>hofbr@amazon.com</a:t>
            </a:r>
            <a:endParaRPr lang="en-US" dirty="0">
              <a:solidFill>
                <a:srgbClr val="C6DAEC"/>
              </a:solidFill>
              <a:latin typeface="Muli"/>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p:nvPr/>
        </p:nvSpPr>
        <p:spPr>
          <a:xfrm>
            <a:off x="3619500" y="358925"/>
            <a:ext cx="4927316" cy="383597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84769"/>
          </a:solid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825689" y="562629"/>
            <a:ext cx="4515000" cy="28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C6DAEC"/>
                </a:solidFill>
                <a:latin typeface="Muli"/>
                <a:ea typeface="Muli"/>
                <a:cs typeface="Muli"/>
                <a:sym typeface="Muli"/>
              </a:rPr>
              <a:t>Place your screenshot here</a:t>
            </a:r>
            <a:endParaRPr sz="1000" dirty="0">
              <a:solidFill>
                <a:srgbClr val="C6DAEC"/>
              </a:solidFill>
              <a:latin typeface="Muli"/>
              <a:ea typeface="Muli"/>
              <a:cs typeface="Muli"/>
              <a:sym typeface="Muli"/>
            </a:endParaRPr>
          </a:p>
        </p:txBody>
      </p:sp>
      <p:sp>
        <p:nvSpPr>
          <p:cNvPr id="563" name="Google Shape;563;p34"/>
          <p:cNvSpPr txBox="1">
            <a:spLocks noGrp="1"/>
          </p:cNvSpPr>
          <p:nvPr>
            <p:ph type="body" idx="4294967295"/>
          </p:nvPr>
        </p:nvSpPr>
        <p:spPr>
          <a:xfrm>
            <a:off x="707161" y="643235"/>
            <a:ext cx="2838300" cy="27186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US" sz="2800" b="1" dirty="0">
                <a:solidFill>
                  <a:srgbClr val="19BBD5"/>
                </a:solidFill>
              </a:rPr>
              <a:t>Excel Parsing</a:t>
            </a:r>
          </a:p>
          <a:p>
            <a:pPr marL="0" lvl="0" indent="0" algn="l" rtl="0">
              <a:spcBef>
                <a:spcPts val="600"/>
              </a:spcBef>
              <a:spcAft>
                <a:spcPts val="0"/>
              </a:spcAft>
              <a:buNone/>
            </a:pPr>
            <a:endParaRPr sz="1000" b="1" dirty="0">
              <a:solidFill>
                <a:srgbClr val="19BBD5"/>
              </a:solidFill>
            </a:endParaRPr>
          </a:p>
          <a:p>
            <a:pPr marL="0" indent="0">
              <a:buNone/>
            </a:pPr>
            <a:r>
              <a:rPr lang="en-CA" sz="1800" dirty="0"/>
              <a:t>Easily work with and manipulate large data sets in Excel</a:t>
            </a:r>
            <a:endParaRPr sz="1800" dirty="0"/>
          </a:p>
        </p:txBody>
      </p:sp>
      <p:grpSp>
        <p:nvGrpSpPr>
          <p:cNvPr id="564" name="Google Shape;564;p34"/>
          <p:cNvGrpSpPr/>
          <p:nvPr/>
        </p:nvGrpSpPr>
        <p:grpSpPr>
          <a:xfrm>
            <a:off x="707161" y="503826"/>
            <a:ext cx="318996" cy="307211"/>
            <a:chOff x="2583325" y="2972875"/>
            <a:chExt cx="462850" cy="445750"/>
          </a:xfrm>
        </p:grpSpPr>
        <p:sp>
          <p:nvSpPr>
            <p:cNvPr id="565" name="Google Shape;565;p34"/>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pic>
        <p:nvPicPr>
          <p:cNvPr id="8" name="Picture 7">
            <a:extLst>
              <a:ext uri="{FF2B5EF4-FFF2-40B4-BE49-F238E27FC236}">
                <a16:creationId xmlns:a16="http://schemas.microsoft.com/office/drawing/2014/main" id="{2DFF650C-3859-48A3-993E-77DA81645522}"/>
              </a:ext>
            </a:extLst>
          </p:cNvPr>
          <p:cNvPicPr>
            <a:picLocks/>
          </p:cNvPicPr>
          <p:nvPr/>
        </p:nvPicPr>
        <p:blipFill>
          <a:blip r:embed="rId3"/>
          <a:stretch>
            <a:fillRect/>
          </a:stretch>
        </p:blipFill>
        <p:spPr>
          <a:xfrm>
            <a:off x="3840451" y="576071"/>
            <a:ext cx="4500238" cy="2852928"/>
          </a:xfrm>
          <a:prstGeom prst="rect">
            <a:avLst/>
          </a:prstGeom>
        </p:spPr>
      </p:pic>
    </p:spTree>
    <p:extLst>
      <p:ext uri="{BB962C8B-B14F-4D97-AF65-F5344CB8AC3E}">
        <p14:creationId xmlns:p14="http://schemas.microsoft.com/office/powerpoint/2010/main" val="20259384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p:nvPr/>
        </p:nvSpPr>
        <p:spPr>
          <a:xfrm>
            <a:off x="3619500" y="358925"/>
            <a:ext cx="4927316" cy="383597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84769"/>
          </a:solid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825689" y="562629"/>
            <a:ext cx="4515000" cy="28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C6DAEC"/>
                </a:solidFill>
                <a:latin typeface="Muli"/>
                <a:ea typeface="Muli"/>
                <a:cs typeface="Muli"/>
                <a:sym typeface="Muli"/>
              </a:rPr>
              <a:t>Place your screenshot here</a:t>
            </a:r>
            <a:endParaRPr sz="1000" dirty="0">
              <a:solidFill>
                <a:srgbClr val="C6DAEC"/>
              </a:solidFill>
              <a:latin typeface="Muli"/>
              <a:ea typeface="Muli"/>
              <a:cs typeface="Muli"/>
              <a:sym typeface="Muli"/>
            </a:endParaRPr>
          </a:p>
        </p:txBody>
      </p:sp>
      <p:sp>
        <p:nvSpPr>
          <p:cNvPr id="563" name="Google Shape;563;p34"/>
          <p:cNvSpPr txBox="1">
            <a:spLocks noGrp="1"/>
          </p:cNvSpPr>
          <p:nvPr>
            <p:ph type="body" idx="4294967295"/>
          </p:nvPr>
        </p:nvSpPr>
        <p:spPr>
          <a:xfrm>
            <a:off x="707161" y="1986370"/>
            <a:ext cx="2838300" cy="2718600"/>
          </a:xfrm>
          <a:prstGeom prst="rect">
            <a:avLst/>
          </a:prstGeom>
        </p:spPr>
        <p:txBody>
          <a:bodyPr spcFirstLastPara="1" wrap="square" lIns="91425" tIns="91425" rIns="91425" bIns="91425" anchor="b" anchorCtr="0">
            <a:noAutofit/>
          </a:bodyPr>
          <a:lstStyle/>
          <a:p>
            <a:pPr marL="0" lvl="0" indent="0">
              <a:buNone/>
            </a:pPr>
            <a:r>
              <a:rPr lang="en-US" sz="2800" b="1" dirty="0">
                <a:solidFill>
                  <a:srgbClr val="19BBD5"/>
                </a:solidFill>
              </a:rPr>
              <a:t>Data Visualization and Manipulation</a:t>
            </a:r>
          </a:p>
          <a:p>
            <a:pPr marL="0" lvl="0" indent="0">
              <a:buNone/>
            </a:pPr>
            <a:r>
              <a:rPr lang="en-CA" sz="1800" dirty="0"/>
              <a:t>Categorize and meaningfully group data and apply statistical analysis quickly and visually</a:t>
            </a:r>
            <a:endParaRPr sz="1800" dirty="0"/>
          </a:p>
        </p:txBody>
      </p:sp>
      <p:grpSp>
        <p:nvGrpSpPr>
          <p:cNvPr id="564" name="Google Shape;564;p34"/>
          <p:cNvGrpSpPr/>
          <p:nvPr/>
        </p:nvGrpSpPr>
        <p:grpSpPr>
          <a:xfrm>
            <a:off x="707161" y="503826"/>
            <a:ext cx="318996" cy="307211"/>
            <a:chOff x="2583325" y="2972875"/>
            <a:chExt cx="462850" cy="445750"/>
          </a:xfrm>
        </p:grpSpPr>
        <p:sp>
          <p:nvSpPr>
            <p:cNvPr id="565" name="Google Shape;565;p34"/>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pic>
        <p:nvPicPr>
          <p:cNvPr id="3074" name="Picture 2" descr="N:\python_scripts\zzz - additional resources\Python Workshop\data_visualizations.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25687" y="562629"/>
            <a:ext cx="4507137" cy="2874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9277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p:nvPr/>
        </p:nvSpPr>
        <p:spPr>
          <a:xfrm>
            <a:off x="3619500" y="358925"/>
            <a:ext cx="4927316" cy="383597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84769"/>
          </a:solid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825689" y="562629"/>
            <a:ext cx="4515000" cy="28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C6DAEC"/>
                </a:solidFill>
                <a:latin typeface="Muli"/>
                <a:ea typeface="Muli"/>
                <a:cs typeface="Muli"/>
                <a:sym typeface="Muli"/>
              </a:rPr>
              <a:t>Place your screenshot here</a:t>
            </a:r>
            <a:endParaRPr sz="1000" dirty="0">
              <a:solidFill>
                <a:srgbClr val="C6DAEC"/>
              </a:solidFill>
              <a:latin typeface="Muli"/>
              <a:ea typeface="Muli"/>
              <a:cs typeface="Muli"/>
              <a:sym typeface="Muli"/>
            </a:endParaRPr>
          </a:p>
        </p:txBody>
      </p:sp>
      <p:sp>
        <p:nvSpPr>
          <p:cNvPr id="563" name="Google Shape;563;p34"/>
          <p:cNvSpPr txBox="1">
            <a:spLocks noGrp="1"/>
          </p:cNvSpPr>
          <p:nvPr>
            <p:ph type="body" idx="4294967295"/>
          </p:nvPr>
        </p:nvSpPr>
        <p:spPr>
          <a:xfrm>
            <a:off x="707161" y="1821976"/>
            <a:ext cx="2838300" cy="2221066"/>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US" sz="2800" b="1" dirty="0">
                <a:solidFill>
                  <a:srgbClr val="19BBD5"/>
                </a:solidFill>
              </a:rPr>
              <a:t>Email Automation</a:t>
            </a:r>
          </a:p>
          <a:p>
            <a:pPr marL="0" lvl="0" indent="0" algn="l" rtl="0">
              <a:spcBef>
                <a:spcPts val="600"/>
              </a:spcBef>
              <a:spcAft>
                <a:spcPts val="0"/>
              </a:spcAft>
              <a:buNone/>
            </a:pPr>
            <a:r>
              <a:rPr lang="en-US" sz="1800" dirty="0"/>
              <a:t>Send standardized/but individualized emails quickly</a:t>
            </a:r>
            <a:endParaRPr sz="1800" dirty="0"/>
          </a:p>
        </p:txBody>
      </p:sp>
      <p:grpSp>
        <p:nvGrpSpPr>
          <p:cNvPr id="564" name="Google Shape;564;p34"/>
          <p:cNvGrpSpPr/>
          <p:nvPr/>
        </p:nvGrpSpPr>
        <p:grpSpPr>
          <a:xfrm>
            <a:off x="707161" y="503826"/>
            <a:ext cx="318996" cy="307211"/>
            <a:chOff x="2583325" y="2972875"/>
            <a:chExt cx="462850" cy="445750"/>
          </a:xfrm>
        </p:grpSpPr>
        <p:sp>
          <p:nvSpPr>
            <p:cNvPr id="565" name="Google Shape;565;p34"/>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pic>
        <p:nvPicPr>
          <p:cNvPr id="5122" name="Picture 2" descr="N:\python_scripts\zzz - additional resources\Python Workshop\email_automator.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25690" y="562629"/>
            <a:ext cx="4525998" cy="2833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61318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4"/>
          <p:cNvSpPr/>
          <p:nvPr/>
        </p:nvSpPr>
        <p:spPr>
          <a:xfrm>
            <a:off x="3619500" y="358925"/>
            <a:ext cx="4927316" cy="383597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184769"/>
          </a:solid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825689" y="562629"/>
            <a:ext cx="4515000" cy="288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C6DAEC"/>
                </a:solidFill>
                <a:latin typeface="Muli"/>
                <a:ea typeface="Muli"/>
                <a:cs typeface="Muli"/>
                <a:sym typeface="Muli"/>
              </a:rPr>
              <a:t>Place your screenshot here</a:t>
            </a:r>
            <a:endParaRPr sz="1000" dirty="0">
              <a:solidFill>
                <a:srgbClr val="C6DAEC"/>
              </a:solidFill>
              <a:latin typeface="Muli"/>
              <a:ea typeface="Muli"/>
              <a:cs typeface="Muli"/>
              <a:sym typeface="Muli"/>
            </a:endParaRPr>
          </a:p>
        </p:txBody>
      </p:sp>
      <p:sp>
        <p:nvSpPr>
          <p:cNvPr id="563" name="Google Shape;563;p34"/>
          <p:cNvSpPr txBox="1">
            <a:spLocks noGrp="1"/>
          </p:cNvSpPr>
          <p:nvPr>
            <p:ph type="body" idx="4294967295"/>
          </p:nvPr>
        </p:nvSpPr>
        <p:spPr>
          <a:xfrm>
            <a:off x="707161" y="1324442"/>
            <a:ext cx="2838300" cy="2718600"/>
          </a:xfrm>
          <a:prstGeom prst="rect">
            <a:avLst/>
          </a:prstGeom>
        </p:spPr>
        <p:txBody>
          <a:bodyPr spcFirstLastPara="1" wrap="square" lIns="91425" tIns="91425" rIns="91425" bIns="91425" anchor="b" anchorCtr="0">
            <a:noAutofit/>
          </a:bodyPr>
          <a:lstStyle/>
          <a:p>
            <a:pPr marL="0" indent="0">
              <a:buNone/>
            </a:pPr>
            <a:r>
              <a:rPr lang="en-US" sz="2800" b="1" dirty="0">
                <a:solidFill>
                  <a:srgbClr val="19BBD5"/>
                </a:solidFill>
              </a:rPr>
              <a:t>API Interaction </a:t>
            </a:r>
            <a:r>
              <a:rPr lang="en-US" sz="1800" dirty="0"/>
              <a:t>Call on and download from external systems seamlessly</a:t>
            </a:r>
          </a:p>
          <a:p>
            <a:pPr marL="0" lvl="0" indent="0" algn="l" rtl="0">
              <a:spcBef>
                <a:spcPts val="600"/>
              </a:spcBef>
              <a:spcAft>
                <a:spcPts val="0"/>
              </a:spcAft>
              <a:buNone/>
            </a:pPr>
            <a:endParaRPr sz="1800" dirty="0"/>
          </a:p>
        </p:txBody>
      </p:sp>
      <p:grpSp>
        <p:nvGrpSpPr>
          <p:cNvPr id="564" name="Google Shape;564;p34"/>
          <p:cNvGrpSpPr/>
          <p:nvPr/>
        </p:nvGrpSpPr>
        <p:grpSpPr>
          <a:xfrm>
            <a:off x="707161" y="503826"/>
            <a:ext cx="318996" cy="307211"/>
            <a:chOff x="2583325" y="2972875"/>
            <a:chExt cx="462850" cy="445750"/>
          </a:xfrm>
        </p:grpSpPr>
        <p:sp>
          <p:nvSpPr>
            <p:cNvPr id="565" name="Google Shape;565;p34"/>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pic>
        <p:nvPicPr>
          <p:cNvPr id="1026" name="Picture 2" descr="N:\python_scripts\zzz - additional resources\Python Workshop\api_build.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3825689" y="562629"/>
            <a:ext cx="4515000" cy="2883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78716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2653773" y="372899"/>
            <a:ext cx="579210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dirty="0"/>
              <a:t>Topics to be covered</a:t>
            </a:r>
            <a:endParaRPr dirty="0"/>
          </a:p>
        </p:txBody>
      </p:sp>
      <p:sp>
        <p:nvSpPr>
          <p:cNvPr id="343" name="Google Shape;343;p12"/>
          <p:cNvSpPr txBox="1"/>
          <p:nvPr/>
        </p:nvSpPr>
        <p:spPr>
          <a:xfrm>
            <a:off x="1461739" y="1118498"/>
            <a:ext cx="2542226" cy="3823987"/>
          </a:xfrm>
          <a:prstGeom prst="rect">
            <a:avLst/>
          </a:prstGeom>
          <a:noFill/>
          <a:ln>
            <a:noFill/>
          </a:ln>
        </p:spPr>
        <p:txBody>
          <a:bodyPr spcFirstLastPara="1" wrap="square" lIns="91425" tIns="91425" rIns="91425" bIns="91425" anchor="t" anchorCtr="0">
            <a:noAutofit/>
          </a:bodyPr>
          <a:lstStyle/>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Running Python </a:t>
            </a:r>
            <a:r>
              <a:rPr lang="en-US" sz="1600" dirty="0" smtClean="0">
                <a:solidFill>
                  <a:srgbClr val="C6DAEC"/>
                </a:solidFill>
                <a:latin typeface="Muli"/>
              </a:rPr>
              <a:t>Code</a:t>
            </a:r>
          </a:p>
          <a:p>
            <a:pPr marL="457200"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rPr>
              <a:t>Excel Automation</a:t>
            </a:r>
            <a:endParaRPr lang="en-US" sz="1600" dirty="0">
              <a:solidFill>
                <a:srgbClr val="C6DAEC"/>
              </a:solidFill>
              <a:latin typeface="Muli"/>
            </a:endParaRP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Strings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Lists </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Dictionaries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Tuples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rPr>
              <a:t>Sets</a:t>
            </a:r>
            <a:endParaRPr lang="en-US" sz="1600" dirty="0">
              <a:solidFill>
                <a:srgbClr val="C6DAEC"/>
              </a:solidFill>
              <a:latin typeface="Muli"/>
            </a:endParaRPr>
          </a:p>
        </p:txBody>
      </p:sp>
      <p:sp>
        <p:nvSpPr>
          <p:cNvPr id="346" name="Google Shape;346;p1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
        <p:nvSpPr>
          <p:cNvPr id="5" name="Google Shape;343;p12"/>
          <p:cNvSpPr txBox="1"/>
          <p:nvPr/>
        </p:nvSpPr>
        <p:spPr>
          <a:xfrm>
            <a:off x="3917259" y="1052561"/>
            <a:ext cx="2542226" cy="3823987"/>
          </a:xfrm>
          <a:prstGeom prst="rect">
            <a:avLst/>
          </a:prstGeom>
          <a:noFill/>
          <a:ln>
            <a:noFill/>
          </a:ln>
        </p:spPr>
        <p:txBody>
          <a:bodyPr spcFirstLastPara="1" wrap="square" lIns="91425" tIns="91425" rIns="91425" bIns="91425" anchor="t" anchorCtr="0">
            <a:noAutofit/>
          </a:bodyPr>
          <a:lstStyle/>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Data </a:t>
            </a:r>
            <a:r>
              <a:rPr lang="en-US" sz="1600" dirty="0" smtClean="0">
                <a:solidFill>
                  <a:srgbClr val="C6DAEC"/>
                </a:solidFill>
                <a:latin typeface="Muli"/>
              </a:rPr>
              <a:t>Types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rPr>
              <a:t>Print </a:t>
            </a:r>
            <a:r>
              <a:rPr lang="en-US" sz="1600" dirty="0">
                <a:solidFill>
                  <a:srgbClr val="C6DAEC"/>
                </a:solidFill>
                <a:latin typeface="Muli"/>
              </a:rPr>
              <a:t>Formatting</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Functions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Scope</a:t>
            </a:r>
          </a:p>
          <a:p>
            <a:pPr marL="457200" indent="-317500">
              <a:lnSpc>
                <a:spcPct val="150000"/>
              </a:lnSpc>
              <a:spcBef>
                <a:spcPts val="600"/>
              </a:spcBef>
              <a:buClr>
                <a:srgbClr val="19BBD5"/>
              </a:buClr>
              <a:buSzPts val="1400"/>
              <a:buFont typeface="Wingdings" panose="05000000000000000000" pitchFamily="2" charset="2"/>
              <a:buChar char="v"/>
            </a:pPr>
            <a:r>
              <a:rPr lang="en-US" sz="1600" dirty="0" err="1">
                <a:solidFill>
                  <a:srgbClr val="C6DAEC"/>
                </a:solidFill>
                <a:latin typeface="Muli"/>
              </a:rPr>
              <a:t>args</a:t>
            </a:r>
            <a:r>
              <a:rPr lang="en-US" sz="1600" dirty="0">
                <a:solidFill>
                  <a:srgbClr val="C6DAEC"/>
                </a:solidFill>
                <a:latin typeface="Muli"/>
              </a:rPr>
              <a:t>/</a:t>
            </a:r>
            <a:r>
              <a:rPr lang="en-US" sz="1600" dirty="0" err="1">
                <a:solidFill>
                  <a:srgbClr val="C6DAEC"/>
                </a:solidFill>
                <a:latin typeface="Muli"/>
              </a:rPr>
              <a:t>kwargs</a:t>
            </a:r>
            <a:endParaRPr lang="en-US" sz="1600" dirty="0">
              <a:solidFill>
                <a:srgbClr val="C6DAEC"/>
              </a:solidFill>
              <a:latin typeface="Muli"/>
            </a:endParaRP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Built-in Functions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Debugging and Error Handling</a:t>
            </a:r>
          </a:p>
          <a:p>
            <a:pPr marL="139700">
              <a:lnSpc>
                <a:spcPct val="150000"/>
              </a:lnSpc>
              <a:spcBef>
                <a:spcPts val="600"/>
              </a:spcBef>
              <a:buClr>
                <a:srgbClr val="19BBD5"/>
              </a:buClr>
              <a:buSzPts val="1400"/>
            </a:pPr>
            <a:endParaRPr lang="en-US" sz="1600" dirty="0">
              <a:solidFill>
                <a:srgbClr val="C6DAEC"/>
              </a:solidFill>
              <a:latin typeface="Muli"/>
            </a:endParaRPr>
          </a:p>
        </p:txBody>
      </p:sp>
      <p:sp>
        <p:nvSpPr>
          <p:cNvPr id="6" name="Google Shape;343;p12"/>
          <p:cNvSpPr txBox="1"/>
          <p:nvPr/>
        </p:nvSpPr>
        <p:spPr>
          <a:xfrm>
            <a:off x="6400699" y="1035380"/>
            <a:ext cx="2542226" cy="3823987"/>
          </a:xfrm>
          <a:prstGeom prst="rect">
            <a:avLst/>
          </a:prstGeom>
          <a:noFill/>
          <a:ln>
            <a:noFill/>
          </a:ln>
        </p:spPr>
        <p:txBody>
          <a:bodyPr spcFirstLastPara="1" wrap="square" lIns="91425" tIns="91425" rIns="91425" bIns="91425" anchor="t" anchorCtr="0">
            <a:noAutofit/>
          </a:bodyPr>
          <a:lstStyle/>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External Modules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Object Oriented Programming</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Inheritance</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Polymorphism</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File I/O</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Advanced Methods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rPr>
              <a:t>Unit </a:t>
            </a:r>
            <a:r>
              <a:rPr lang="en-US" sz="1600" dirty="0" smtClean="0">
                <a:solidFill>
                  <a:srgbClr val="C6DAEC"/>
                </a:solidFill>
                <a:latin typeface="Muli"/>
              </a:rPr>
              <a:t>Tests</a:t>
            </a:r>
          </a:p>
          <a:p>
            <a:pPr marL="457200"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rPr>
              <a:t>Modules</a:t>
            </a:r>
            <a:endParaRPr lang="en-US" sz="1600" dirty="0">
              <a:solidFill>
                <a:srgbClr val="C6DAEC"/>
              </a:solidFill>
              <a:latin typeface="Muli"/>
            </a:endParaRPr>
          </a:p>
        </p:txBody>
      </p:sp>
    </p:spTree>
    <p:extLst>
      <p:ext uri="{BB962C8B-B14F-4D97-AF65-F5344CB8AC3E}">
        <p14:creationId xmlns:p14="http://schemas.microsoft.com/office/powerpoint/2010/main" val="866923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2653773" y="372899"/>
            <a:ext cx="579210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dirty="0"/>
              <a:t>Lesson Structure</a:t>
            </a:r>
            <a:endParaRPr dirty="0"/>
          </a:p>
        </p:txBody>
      </p:sp>
      <p:sp>
        <p:nvSpPr>
          <p:cNvPr id="343" name="Google Shape;343;p12"/>
          <p:cNvSpPr txBox="1"/>
          <p:nvPr/>
        </p:nvSpPr>
        <p:spPr>
          <a:xfrm>
            <a:off x="1461738" y="1208549"/>
            <a:ext cx="7188353" cy="3823987"/>
          </a:xfrm>
          <a:prstGeom prst="rect">
            <a:avLst/>
          </a:prstGeom>
          <a:noFill/>
          <a:ln>
            <a:noFill/>
          </a:ln>
        </p:spPr>
        <p:txBody>
          <a:bodyPr spcFirstLastPara="1" wrap="square" lIns="91425" tIns="91425" rIns="91425" bIns="91425" anchor="t" anchorCtr="0">
            <a:noAutofit/>
          </a:bodyPr>
          <a:lstStyle/>
          <a:p>
            <a:pPr marL="457200" lvl="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Python Object and Data Structure Basics</a:t>
            </a:r>
          </a:p>
          <a:p>
            <a:pPr marL="457200" lvl="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Python Statements</a:t>
            </a:r>
          </a:p>
          <a:p>
            <a:pPr marL="457200" lvl="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Methods and Functions</a:t>
            </a:r>
          </a:p>
          <a:p>
            <a:pPr marL="457200" lvl="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Object Oriented Programming</a:t>
            </a:r>
          </a:p>
          <a:p>
            <a:pPr marL="457200" lvl="0"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Project </a:t>
            </a:r>
            <a:r>
              <a:rPr lang="en-US" sz="1600" dirty="0" smtClean="0">
                <a:solidFill>
                  <a:srgbClr val="C6DAEC"/>
                </a:solidFill>
                <a:latin typeface="Muli"/>
                <a:sym typeface="Muli"/>
              </a:rPr>
              <a:t>Implementation with Excel Based Task</a:t>
            </a:r>
            <a:endParaRPr lang="en-US" sz="1600" dirty="0">
              <a:solidFill>
                <a:srgbClr val="C6DAEC"/>
              </a:solidFill>
              <a:latin typeface="Muli"/>
              <a:sym typeface="Muli"/>
            </a:endParaRPr>
          </a:p>
        </p:txBody>
      </p:sp>
      <p:sp>
        <p:nvSpPr>
          <p:cNvPr id="346" name="Google Shape;346;p1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35583510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12"/>
          <p:cNvSpPr txBox="1">
            <a:spLocks noGrp="1"/>
          </p:cNvSpPr>
          <p:nvPr>
            <p:ph type="title"/>
          </p:nvPr>
        </p:nvSpPr>
        <p:spPr>
          <a:xfrm>
            <a:off x="2653772" y="372899"/>
            <a:ext cx="6143863"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CA" dirty="0"/>
              <a:t>What Will it Look Like?</a:t>
            </a:r>
            <a:endParaRPr dirty="0"/>
          </a:p>
        </p:txBody>
      </p:sp>
      <p:sp>
        <p:nvSpPr>
          <p:cNvPr id="343" name="Google Shape;343;p12"/>
          <p:cNvSpPr txBox="1"/>
          <p:nvPr/>
        </p:nvSpPr>
        <p:spPr>
          <a:xfrm>
            <a:off x="1461738" y="1208549"/>
            <a:ext cx="7188353" cy="3823987"/>
          </a:xfrm>
          <a:prstGeom prst="rect">
            <a:avLst/>
          </a:prstGeom>
          <a:noFill/>
          <a:ln>
            <a:noFill/>
          </a:ln>
        </p:spPr>
        <p:txBody>
          <a:bodyPr spcFirstLastPara="1" wrap="square" lIns="91425" tIns="91425" rIns="91425" bIns="91425" anchor="t" anchorCtr="0">
            <a:noAutofit/>
          </a:bodyPr>
          <a:lstStyle/>
          <a:p>
            <a:pPr marL="457200" lvl="0"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sym typeface="Muli"/>
              </a:rPr>
              <a:t>Training will take a total of 12 hours, hopefully to completed within a month.</a:t>
            </a:r>
            <a:endParaRPr lang="en-US" sz="1600" dirty="0">
              <a:solidFill>
                <a:srgbClr val="C6DAEC"/>
              </a:solidFill>
              <a:latin typeface="Muli"/>
              <a:sym typeface="Muli"/>
            </a:endParaRPr>
          </a:p>
          <a:p>
            <a:pPr marL="139700" lvl="0">
              <a:lnSpc>
                <a:spcPct val="150000"/>
              </a:lnSpc>
              <a:spcBef>
                <a:spcPts val="600"/>
              </a:spcBef>
              <a:buClr>
                <a:srgbClr val="19BBD5"/>
              </a:buClr>
              <a:buSzPts val="1400"/>
            </a:pPr>
            <a:r>
              <a:rPr lang="en-US" sz="1600" u="sng" dirty="0" smtClean="0">
                <a:solidFill>
                  <a:srgbClr val="C6DAEC"/>
                </a:solidFill>
                <a:latin typeface="Muli"/>
                <a:sym typeface="Muli"/>
              </a:rPr>
              <a:t>Pre-</a:t>
            </a:r>
            <a:r>
              <a:rPr lang="en-US" sz="1600" u="sng" dirty="0" err="1" smtClean="0">
                <a:solidFill>
                  <a:srgbClr val="C6DAEC"/>
                </a:solidFill>
                <a:latin typeface="Muli"/>
                <a:sym typeface="Muli"/>
              </a:rPr>
              <a:t>reqs</a:t>
            </a:r>
            <a:r>
              <a:rPr lang="en-US" sz="1600" u="sng" dirty="0" smtClean="0">
                <a:solidFill>
                  <a:srgbClr val="C6DAEC"/>
                </a:solidFill>
                <a:latin typeface="Muli"/>
                <a:sym typeface="Muli"/>
              </a:rPr>
              <a:t> for course:</a:t>
            </a:r>
          </a:p>
          <a:p>
            <a:pPr marL="457200" lvl="2" indent="-317500">
              <a:lnSpc>
                <a:spcPct val="150000"/>
              </a:lnSpc>
              <a:spcBef>
                <a:spcPts val="600"/>
              </a:spcBef>
              <a:buClr>
                <a:srgbClr val="19BBD5"/>
              </a:buClr>
              <a:buSzPts val="1400"/>
              <a:buFont typeface="Wingdings" panose="05000000000000000000" pitchFamily="2" charset="2"/>
              <a:buChar char="v"/>
            </a:pPr>
            <a:r>
              <a:rPr lang="en-US" sz="1600" dirty="0">
                <a:solidFill>
                  <a:srgbClr val="C6DAEC"/>
                </a:solidFill>
                <a:latin typeface="Muli"/>
                <a:sym typeface="Muli"/>
              </a:rPr>
              <a:t>Attend Python introduction session (doing it right now)</a:t>
            </a:r>
          </a:p>
          <a:p>
            <a:pPr marL="457200" lvl="2"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sym typeface="Muli"/>
              </a:rPr>
              <a:t>Gain admin </a:t>
            </a:r>
            <a:r>
              <a:rPr lang="en-US" sz="1600" dirty="0" smtClean="0">
                <a:solidFill>
                  <a:srgbClr val="C6DAEC"/>
                </a:solidFill>
                <a:latin typeface="Muli"/>
                <a:sym typeface="Muli"/>
              </a:rPr>
              <a:t>access </a:t>
            </a:r>
            <a:r>
              <a:rPr lang="en-US" sz="1600" dirty="0" smtClean="0">
                <a:solidFill>
                  <a:srgbClr val="C6DAEC"/>
                </a:solidFill>
                <a:latin typeface="Muli"/>
                <a:sym typeface="Muli"/>
              </a:rPr>
              <a:t>in order for participants to download </a:t>
            </a:r>
            <a:r>
              <a:rPr lang="en-US" sz="1600" dirty="0" smtClean="0">
                <a:solidFill>
                  <a:srgbClr val="C6DAEC"/>
                </a:solidFill>
                <a:latin typeface="Muli"/>
                <a:sym typeface="Muli"/>
              </a:rPr>
              <a:t>required tools</a:t>
            </a:r>
          </a:p>
          <a:p>
            <a:pPr marL="457200" lvl="2" indent="-317500">
              <a:lnSpc>
                <a:spcPct val="150000"/>
              </a:lnSpc>
              <a:spcBef>
                <a:spcPts val="600"/>
              </a:spcBef>
              <a:buClr>
                <a:srgbClr val="19BBD5"/>
              </a:buClr>
              <a:buSzPts val="1400"/>
              <a:buFont typeface="Wingdings" panose="05000000000000000000" pitchFamily="2" charset="2"/>
              <a:buChar char="v"/>
            </a:pPr>
            <a:r>
              <a:rPr lang="en-US" sz="1600" dirty="0" smtClean="0">
                <a:solidFill>
                  <a:srgbClr val="C6DAEC"/>
                </a:solidFill>
                <a:latin typeface="Muli"/>
                <a:sym typeface="Muli"/>
              </a:rPr>
              <a:t>Download </a:t>
            </a:r>
            <a:r>
              <a:rPr lang="en-US" sz="1600" dirty="0" smtClean="0">
                <a:solidFill>
                  <a:srgbClr val="C6DAEC"/>
                </a:solidFill>
                <a:latin typeface="Muli"/>
                <a:sym typeface="Muli"/>
              </a:rPr>
              <a:t>required tools</a:t>
            </a:r>
          </a:p>
        </p:txBody>
      </p:sp>
      <p:sp>
        <p:nvSpPr>
          <p:cNvPr id="346" name="Google Shape;346;p1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16</a:t>
            </a:fld>
            <a:endParaRPr/>
          </a:p>
        </p:txBody>
      </p:sp>
    </p:spTree>
    <p:extLst>
      <p:ext uri="{BB962C8B-B14F-4D97-AF65-F5344CB8AC3E}">
        <p14:creationId xmlns:p14="http://schemas.microsoft.com/office/powerpoint/2010/main" val="6824670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35"/>
          <p:cNvSpPr/>
          <p:nvPr/>
        </p:nvSpPr>
        <p:spPr>
          <a:xfrm rot="-5400000">
            <a:off x="1053600" y="533300"/>
            <a:ext cx="1855800" cy="21429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73" name="Google Shape;573;p35"/>
          <p:cNvSpPr txBox="1">
            <a:spLocks noGrp="1"/>
          </p:cNvSpPr>
          <p:nvPr>
            <p:ph type="ctrTitle" idx="4294967295"/>
          </p:nvPr>
        </p:nvSpPr>
        <p:spPr>
          <a:xfrm>
            <a:off x="3152775" y="1354750"/>
            <a:ext cx="456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000"/>
              <a:t>Thanks!</a:t>
            </a:r>
            <a:endParaRPr sz="8000"/>
          </a:p>
        </p:txBody>
      </p:sp>
      <p:sp>
        <p:nvSpPr>
          <p:cNvPr id="574" name="Google Shape;574;p35"/>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endParaRPr dirty="0"/>
          </a:p>
          <a:p>
            <a:pPr marL="0" lvl="0" indent="0" algn="l" rtl="0">
              <a:spcBef>
                <a:spcPts val="600"/>
              </a:spcBef>
              <a:spcAft>
                <a:spcPts val="0"/>
              </a:spcAft>
              <a:buClr>
                <a:schemeClr val="dk1"/>
              </a:buClr>
              <a:buSzPts val="1100"/>
              <a:buFont typeface="Arial"/>
              <a:buNone/>
            </a:pPr>
            <a:endParaRPr dirty="0"/>
          </a:p>
        </p:txBody>
      </p:sp>
      <p:sp>
        <p:nvSpPr>
          <p:cNvPr id="575" name="Google Shape;575;p35"/>
          <p:cNvSpPr/>
          <p:nvPr/>
        </p:nvSpPr>
        <p:spPr>
          <a:xfrm>
            <a:off x="1591719" y="1212580"/>
            <a:ext cx="779561" cy="77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17</a:t>
            </a:fld>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1923925" cy="646331"/>
          </a:xfrm>
          <a:prstGeom prst="rect">
            <a:avLst/>
          </a:prstGeom>
        </p:spPr>
        <p:txBody>
          <a:bodyPr wrap="none">
            <a:spAutoFit/>
          </a:bodyPr>
          <a:lstStyle/>
          <a:p>
            <a:r>
              <a:rPr lang="en-CA" sz="3600" dirty="0" smtClean="0">
                <a:solidFill>
                  <a:srgbClr val="19BBD5"/>
                </a:solidFill>
                <a:latin typeface="Nixie One"/>
                <a:sym typeface="Nixie One"/>
              </a:rPr>
              <a:t>Agenda</a:t>
            </a:r>
            <a:endParaRPr lang="en-CA" sz="3600" dirty="0"/>
          </a:p>
        </p:txBody>
      </p:sp>
      <p:sp>
        <p:nvSpPr>
          <p:cNvPr id="4" name="Rectangle 3">
            <a:extLst>
              <a:ext uri="{FF2B5EF4-FFF2-40B4-BE49-F238E27FC236}">
                <a16:creationId xmlns:a16="http://schemas.microsoft.com/office/drawing/2014/main" id="{F2D98915-2730-44C5-A61F-55A36F7CB933}"/>
              </a:ext>
            </a:extLst>
          </p:cNvPr>
          <p:cNvSpPr/>
          <p:nvPr/>
        </p:nvSpPr>
        <p:spPr>
          <a:xfrm>
            <a:off x="2106317" y="1505454"/>
            <a:ext cx="4931367" cy="1692771"/>
          </a:xfrm>
          <a:prstGeom prst="rect">
            <a:avLst/>
          </a:prstGeom>
        </p:spPr>
        <p:txBody>
          <a:bodyPr wrap="square">
            <a:spAutoFit/>
          </a:bodyPr>
          <a:lstStyle/>
          <a:p>
            <a:r>
              <a:rPr lang="en-US" sz="1800" dirty="0" smtClean="0">
                <a:solidFill>
                  <a:srgbClr val="C6DAEC"/>
                </a:solidFill>
                <a:latin typeface="Muli"/>
              </a:rPr>
              <a:t>I. High level Python Introduction</a:t>
            </a:r>
          </a:p>
          <a:p>
            <a:r>
              <a:rPr lang="en-US" sz="1800" u="sng" dirty="0" smtClean="0">
                <a:solidFill>
                  <a:srgbClr val="C6DAEC"/>
                </a:solidFill>
                <a:latin typeface="Muli"/>
              </a:rPr>
              <a:t> </a:t>
            </a:r>
            <a:endParaRPr lang="en-US" sz="1800" dirty="0" smtClean="0">
              <a:solidFill>
                <a:srgbClr val="C6DAEC"/>
              </a:solidFill>
              <a:latin typeface="Muli"/>
            </a:endParaRPr>
          </a:p>
          <a:p>
            <a:r>
              <a:rPr lang="en-US" sz="1800" dirty="0" smtClean="0">
                <a:solidFill>
                  <a:srgbClr val="C6DAEC"/>
                </a:solidFill>
                <a:latin typeface="Muli"/>
              </a:rPr>
              <a:t>II. Automation example and demonstration</a:t>
            </a:r>
          </a:p>
          <a:p>
            <a:endParaRPr lang="en-US" sz="1800" dirty="0" smtClean="0">
              <a:solidFill>
                <a:srgbClr val="C6DAEC"/>
              </a:solidFill>
              <a:latin typeface="Muli"/>
            </a:endParaRPr>
          </a:p>
          <a:p>
            <a:r>
              <a:rPr lang="en-US" sz="1800" dirty="0" smtClean="0">
                <a:solidFill>
                  <a:srgbClr val="C6DAEC"/>
                </a:solidFill>
                <a:latin typeface="Muli"/>
              </a:rPr>
              <a:t>III. Lesson Material Overview</a:t>
            </a:r>
            <a:endParaRPr lang="en-US" sz="1800" dirty="0">
              <a:solidFill>
                <a:schemeClr val="bg1"/>
              </a:solidFill>
              <a:latin typeface="Muli"/>
            </a:endParaRPr>
          </a:p>
          <a:p>
            <a:endParaRPr lang="en-US" dirty="0">
              <a:solidFill>
                <a:srgbClr val="C6DAEC"/>
              </a:solidFill>
              <a:latin typeface="Muli"/>
            </a:endParaRPr>
          </a:p>
        </p:txBody>
      </p:sp>
    </p:spTree>
    <p:extLst>
      <p:ext uri="{BB962C8B-B14F-4D97-AF65-F5344CB8AC3E}">
        <p14:creationId xmlns:p14="http://schemas.microsoft.com/office/powerpoint/2010/main" val="13586575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5479385" cy="646331"/>
          </a:xfrm>
          <a:prstGeom prst="rect">
            <a:avLst/>
          </a:prstGeom>
        </p:spPr>
        <p:txBody>
          <a:bodyPr wrap="none">
            <a:spAutoFit/>
          </a:bodyPr>
          <a:lstStyle/>
          <a:p>
            <a:r>
              <a:rPr lang="en-CA" sz="3600" dirty="0">
                <a:solidFill>
                  <a:srgbClr val="19BBD5"/>
                </a:solidFill>
                <a:latin typeface="Nixie One"/>
                <a:sym typeface="Nixie One"/>
              </a:rPr>
              <a:t>What is </a:t>
            </a:r>
            <a:r>
              <a:rPr lang="en-CA" sz="3600" dirty="0" smtClean="0">
                <a:solidFill>
                  <a:srgbClr val="19BBD5"/>
                </a:solidFill>
                <a:latin typeface="Nixie One"/>
                <a:sym typeface="Nixie One"/>
              </a:rPr>
              <a:t>Programming?</a:t>
            </a:r>
            <a:endParaRPr lang="en-CA" sz="3600" dirty="0"/>
          </a:p>
        </p:txBody>
      </p:sp>
      <p:sp>
        <p:nvSpPr>
          <p:cNvPr id="2" name="Up-Down Arrow 1"/>
          <p:cNvSpPr/>
          <p:nvPr/>
        </p:nvSpPr>
        <p:spPr>
          <a:xfrm>
            <a:off x="1626376" y="1689195"/>
            <a:ext cx="572075" cy="2561716"/>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123807" y="1381418"/>
            <a:ext cx="1738058" cy="307777"/>
          </a:xfrm>
          <a:prstGeom prst="rect">
            <a:avLst/>
          </a:prstGeom>
          <a:noFill/>
        </p:spPr>
        <p:txBody>
          <a:bodyPr wrap="square" rtlCol="0">
            <a:spAutoFit/>
          </a:bodyPr>
          <a:lstStyle/>
          <a:p>
            <a:r>
              <a:rPr lang="en-US" dirty="0">
                <a:solidFill>
                  <a:srgbClr val="C6DAEC"/>
                </a:solidFill>
                <a:latin typeface="Muli"/>
              </a:rPr>
              <a:t>Human Language</a:t>
            </a:r>
          </a:p>
        </p:txBody>
      </p:sp>
      <p:sp>
        <p:nvSpPr>
          <p:cNvPr id="8" name="TextBox 7"/>
          <p:cNvSpPr txBox="1"/>
          <p:nvPr/>
        </p:nvSpPr>
        <p:spPr>
          <a:xfrm>
            <a:off x="1095593" y="4209321"/>
            <a:ext cx="1766272" cy="307777"/>
          </a:xfrm>
          <a:prstGeom prst="rect">
            <a:avLst/>
          </a:prstGeom>
          <a:noFill/>
        </p:spPr>
        <p:txBody>
          <a:bodyPr wrap="square" rtlCol="0">
            <a:spAutoFit/>
          </a:bodyPr>
          <a:lstStyle>
            <a:defPPr marR="0" lvl="0" algn="l" rtl="0">
              <a:lnSpc>
                <a:spcPct val="100000"/>
              </a:lnSpc>
              <a:spcBef>
                <a:spcPts val="0"/>
              </a:spcBef>
              <a:spcAft>
                <a:spcPts val="0"/>
              </a:spcAft>
            </a:defPPr>
            <a:lvl1pPr>
              <a:defRPr>
                <a:solidFill>
                  <a:srgbClr val="C6DAEC"/>
                </a:solidFill>
                <a:latin typeface="Muli"/>
              </a:defRPr>
            </a:lvl1pPr>
          </a:lstStyle>
          <a:p>
            <a:r>
              <a:rPr lang="en-US" dirty="0"/>
              <a:t>Machine Language</a:t>
            </a:r>
          </a:p>
        </p:txBody>
      </p:sp>
      <p:cxnSp>
        <p:nvCxnSpPr>
          <p:cNvPr id="6" name="Straight Arrow Connector 5"/>
          <p:cNvCxnSpPr/>
          <p:nvPr/>
        </p:nvCxnSpPr>
        <p:spPr>
          <a:xfrm>
            <a:off x="1277368" y="2832343"/>
            <a:ext cx="44673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09550" y="2517914"/>
            <a:ext cx="1738058" cy="523220"/>
          </a:xfrm>
          <a:prstGeom prst="rect">
            <a:avLst/>
          </a:prstGeom>
          <a:noFill/>
        </p:spPr>
        <p:txBody>
          <a:bodyPr wrap="square" rtlCol="0">
            <a:spAutoFit/>
          </a:bodyPr>
          <a:lstStyle/>
          <a:p>
            <a:pPr algn="ctr"/>
            <a:r>
              <a:rPr lang="en-US" dirty="0" smtClean="0">
                <a:solidFill>
                  <a:srgbClr val="C6DAEC"/>
                </a:solidFill>
                <a:latin typeface="Muli"/>
              </a:rPr>
              <a:t>Programming Language</a:t>
            </a:r>
            <a:endParaRPr lang="en-US" dirty="0">
              <a:solidFill>
                <a:srgbClr val="C6DAEC"/>
              </a:solidFill>
              <a:latin typeface="Muli"/>
            </a:endParaRPr>
          </a:p>
        </p:txBody>
      </p:sp>
      <p:sp>
        <p:nvSpPr>
          <p:cNvPr id="5" name="Isosceles Triangle 4"/>
          <p:cNvSpPr/>
          <p:nvPr/>
        </p:nvSpPr>
        <p:spPr>
          <a:xfrm>
            <a:off x="5542242" y="3041134"/>
            <a:ext cx="718956" cy="57935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860058">
            <a:off x="3896015" y="2894932"/>
            <a:ext cx="4151013" cy="1109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rot="876323">
            <a:off x="7234480" y="3153587"/>
            <a:ext cx="1738058" cy="307777"/>
          </a:xfrm>
          <a:prstGeom prst="rect">
            <a:avLst/>
          </a:prstGeom>
          <a:noFill/>
        </p:spPr>
        <p:txBody>
          <a:bodyPr wrap="square" rtlCol="0">
            <a:spAutoFit/>
          </a:bodyPr>
          <a:lstStyle/>
          <a:p>
            <a:r>
              <a:rPr lang="en-US" dirty="0" smtClean="0">
                <a:solidFill>
                  <a:srgbClr val="C6DAEC"/>
                </a:solidFill>
                <a:latin typeface="Muli"/>
              </a:rPr>
              <a:t>Accessibility</a:t>
            </a:r>
          </a:p>
        </p:txBody>
      </p:sp>
      <p:sp>
        <p:nvSpPr>
          <p:cNvPr id="13" name="TextBox 12"/>
          <p:cNvSpPr txBox="1"/>
          <p:nvPr/>
        </p:nvSpPr>
        <p:spPr>
          <a:xfrm rot="871586">
            <a:off x="3720283" y="2228917"/>
            <a:ext cx="1738058" cy="307777"/>
          </a:xfrm>
          <a:prstGeom prst="rect">
            <a:avLst/>
          </a:prstGeom>
          <a:noFill/>
        </p:spPr>
        <p:txBody>
          <a:bodyPr wrap="square" rtlCol="0">
            <a:spAutoFit/>
          </a:bodyPr>
          <a:lstStyle/>
          <a:p>
            <a:r>
              <a:rPr lang="en-US" dirty="0" smtClean="0">
                <a:solidFill>
                  <a:srgbClr val="C6DAEC"/>
                </a:solidFill>
                <a:latin typeface="Muli"/>
              </a:rPr>
              <a:t>Control</a:t>
            </a:r>
          </a:p>
        </p:txBody>
      </p:sp>
    </p:spTree>
    <p:extLst>
      <p:ext uri="{BB962C8B-B14F-4D97-AF65-F5344CB8AC3E}">
        <p14:creationId xmlns:p14="http://schemas.microsoft.com/office/powerpoint/2010/main" val="20488584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3943708" cy="646331"/>
          </a:xfrm>
          <a:prstGeom prst="rect">
            <a:avLst/>
          </a:prstGeom>
        </p:spPr>
        <p:txBody>
          <a:bodyPr wrap="none">
            <a:spAutoFit/>
          </a:bodyPr>
          <a:lstStyle/>
          <a:p>
            <a:r>
              <a:rPr lang="en-CA" sz="3600" dirty="0">
                <a:solidFill>
                  <a:srgbClr val="19BBD5"/>
                </a:solidFill>
                <a:latin typeface="Nixie One"/>
                <a:sym typeface="Nixie One"/>
              </a:rPr>
              <a:t>What is Python?</a:t>
            </a:r>
            <a:endParaRPr lang="en-CA" sz="3600" dirty="0"/>
          </a:p>
        </p:txBody>
      </p:sp>
      <p:sp>
        <p:nvSpPr>
          <p:cNvPr id="4" name="Rectangle 3">
            <a:extLst>
              <a:ext uri="{FF2B5EF4-FFF2-40B4-BE49-F238E27FC236}">
                <a16:creationId xmlns:a16="http://schemas.microsoft.com/office/drawing/2014/main" id="{F2D98915-2730-44C5-A61F-55A36F7CB933}"/>
              </a:ext>
            </a:extLst>
          </p:cNvPr>
          <p:cNvSpPr/>
          <p:nvPr/>
        </p:nvSpPr>
        <p:spPr>
          <a:xfrm>
            <a:off x="3315282" y="995903"/>
            <a:ext cx="4931367" cy="3108543"/>
          </a:xfrm>
          <a:prstGeom prst="rect">
            <a:avLst/>
          </a:prstGeom>
        </p:spPr>
        <p:txBody>
          <a:bodyPr wrap="square">
            <a:spAutoFit/>
          </a:bodyPr>
          <a:lstStyle/>
          <a:p>
            <a:r>
              <a:rPr lang="en-US" u="sng" dirty="0" smtClean="0">
                <a:solidFill>
                  <a:srgbClr val="C6DAEC"/>
                </a:solidFill>
                <a:latin typeface="Muli"/>
              </a:rPr>
              <a:t>What is Python?</a:t>
            </a:r>
          </a:p>
          <a:p>
            <a:r>
              <a:rPr lang="en-US" dirty="0" smtClean="0">
                <a:solidFill>
                  <a:srgbClr val="C6DAEC"/>
                </a:solidFill>
                <a:latin typeface="Muli"/>
              </a:rPr>
              <a:t>Python</a:t>
            </a:r>
            <a:r>
              <a:rPr lang="en-US" dirty="0">
                <a:solidFill>
                  <a:srgbClr val="C6DAEC"/>
                </a:solidFill>
                <a:latin typeface="Muli"/>
              </a:rPr>
              <a:t> is an interpreted, high-level, general-purpose programming language. </a:t>
            </a:r>
            <a:endParaRPr lang="en-US" dirty="0" smtClean="0">
              <a:solidFill>
                <a:srgbClr val="C6DAEC"/>
              </a:solidFill>
              <a:latin typeface="Muli"/>
            </a:endParaRPr>
          </a:p>
          <a:p>
            <a:endParaRPr lang="en-US" dirty="0" smtClean="0">
              <a:solidFill>
                <a:srgbClr val="C6DAEC"/>
              </a:solidFill>
              <a:latin typeface="Muli"/>
            </a:endParaRPr>
          </a:p>
          <a:p>
            <a:r>
              <a:rPr lang="en-US" u="sng" dirty="0" smtClean="0">
                <a:solidFill>
                  <a:srgbClr val="C6DAEC"/>
                </a:solidFill>
                <a:latin typeface="Muli"/>
              </a:rPr>
              <a:t>Who owns Python?</a:t>
            </a:r>
            <a:endParaRPr lang="en-US" u="sng" dirty="0">
              <a:solidFill>
                <a:srgbClr val="C6DAEC"/>
              </a:solidFill>
              <a:latin typeface="Muli"/>
            </a:endParaRPr>
          </a:p>
          <a:p>
            <a:r>
              <a:rPr lang="en-US" dirty="0">
                <a:solidFill>
                  <a:srgbClr val="C6DAEC"/>
                </a:solidFill>
                <a:latin typeface="Muli"/>
              </a:rPr>
              <a:t>The Python Software Foundation (PSF) is a 501(c)(3) non-profit corporation that holds the intellectual property rights behind the Python programming language. </a:t>
            </a:r>
            <a:endParaRPr lang="en-US" dirty="0" smtClean="0">
              <a:solidFill>
                <a:srgbClr val="C6DAEC"/>
              </a:solidFill>
              <a:latin typeface="Muli"/>
            </a:endParaRPr>
          </a:p>
          <a:p>
            <a:endParaRPr lang="en-US" dirty="0">
              <a:solidFill>
                <a:srgbClr val="C6DAEC"/>
              </a:solidFill>
              <a:latin typeface="Muli"/>
            </a:endParaRPr>
          </a:p>
          <a:p>
            <a:r>
              <a:rPr lang="en-US" u="sng" dirty="0" smtClean="0">
                <a:solidFill>
                  <a:srgbClr val="C6DAEC"/>
                </a:solidFill>
                <a:latin typeface="Muli"/>
              </a:rPr>
              <a:t>What makes Python unique?</a:t>
            </a:r>
            <a:endParaRPr lang="en-US" u="sng" dirty="0">
              <a:solidFill>
                <a:srgbClr val="C6DAEC"/>
              </a:solidFill>
              <a:latin typeface="Muli"/>
            </a:endParaRPr>
          </a:p>
          <a:p>
            <a:r>
              <a:rPr lang="en-US" dirty="0">
                <a:solidFill>
                  <a:srgbClr val="C6DAEC"/>
                </a:solidFill>
                <a:latin typeface="Muli"/>
              </a:rPr>
              <a:t>Python emphasizes code readability with its notable use of significant </a:t>
            </a:r>
            <a:r>
              <a:rPr lang="en-US" dirty="0" smtClean="0">
                <a:solidFill>
                  <a:srgbClr val="C6DAEC"/>
                </a:solidFill>
                <a:latin typeface="Muli"/>
              </a:rPr>
              <a:t>whitespace.</a:t>
            </a:r>
          </a:p>
          <a:p>
            <a:endParaRPr lang="en-US" dirty="0">
              <a:solidFill>
                <a:srgbClr val="C6DAEC"/>
              </a:solidFill>
              <a:latin typeface="Muli"/>
            </a:endParaRPr>
          </a:p>
          <a:p>
            <a:endParaRPr lang="en-US" dirty="0">
              <a:solidFill>
                <a:srgbClr val="C6DAEC"/>
              </a:solidFill>
              <a:latin typeface="Muli"/>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556" y="1430930"/>
            <a:ext cx="2623665" cy="2623665"/>
          </a:xfrm>
          <a:prstGeom prst="rect">
            <a:avLst/>
          </a:prstGeom>
        </p:spPr>
      </p:pic>
    </p:spTree>
    <p:extLst>
      <p:ext uri="{BB962C8B-B14F-4D97-AF65-F5344CB8AC3E}">
        <p14:creationId xmlns:p14="http://schemas.microsoft.com/office/powerpoint/2010/main" val="4634002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5291833" cy="646331"/>
          </a:xfrm>
          <a:prstGeom prst="rect">
            <a:avLst/>
          </a:prstGeom>
        </p:spPr>
        <p:txBody>
          <a:bodyPr wrap="none">
            <a:spAutoFit/>
          </a:bodyPr>
          <a:lstStyle/>
          <a:p>
            <a:r>
              <a:rPr lang="en-CA" sz="3600" dirty="0">
                <a:solidFill>
                  <a:srgbClr val="19BBD5"/>
                </a:solidFill>
                <a:latin typeface="Nixie One"/>
                <a:sym typeface="Nixie One"/>
              </a:rPr>
              <a:t>What does it look like?</a:t>
            </a:r>
            <a:endParaRPr lang="en-CA" sz="3600" dirty="0"/>
          </a:p>
        </p:txBody>
      </p:sp>
      <p:grpSp>
        <p:nvGrpSpPr>
          <p:cNvPr id="12" name="Google Shape;778;p38">
            <a:extLst>
              <a:ext uri="{FF2B5EF4-FFF2-40B4-BE49-F238E27FC236}">
                <a16:creationId xmlns:a16="http://schemas.microsoft.com/office/drawing/2014/main" id="{69576A7F-1038-4A15-A5C9-54D9D936D534}"/>
              </a:ext>
            </a:extLst>
          </p:cNvPr>
          <p:cNvGrpSpPr>
            <a:grpSpLocks noChangeAspect="1"/>
          </p:cNvGrpSpPr>
          <p:nvPr/>
        </p:nvGrpSpPr>
        <p:grpSpPr>
          <a:xfrm>
            <a:off x="896511" y="2242650"/>
            <a:ext cx="1186522" cy="869955"/>
            <a:chOff x="3936375" y="3703750"/>
            <a:chExt cx="453050" cy="332175"/>
          </a:xfrm>
          <a:solidFill>
            <a:srgbClr val="2C9DDE"/>
          </a:solidFill>
        </p:grpSpPr>
        <p:sp>
          <p:nvSpPr>
            <p:cNvPr id="13" name="Google Shape;779;p38">
              <a:extLst>
                <a:ext uri="{FF2B5EF4-FFF2-40B4-BE49-F238E27FC236}">
                  <a16:creationId xmlns:a16="http://schemas.microsoft.com/office/drawing/2014/main" id="{743D7555-D717-434D-8F94-89D40DC248E8}"/>
                </a:ext>
              </a:extLst>
            </p:cNvPr>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4" name="Google Shape;780;p38">
              <a:extLst>
                <a:ext uri="{FF2B5EF4-FFF2-40B4-BE49-F238E27FC236}">
                  <a16:creationId xmlns:a16="http://schemas.microsoft.com/office/drawing/2014/main" id="{C51FB0A1-F03D-49C1-BDFC-E9A5DC0853FF}"/>
                </a:ext>
              </a:extLst>
            </p:cNvPr>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5" name="Google Shape;781;p38">
              <a:extLst>
                <a:ext uri="{FF2B5EF4-FFF2-40B4-BE49-F238E27FC236}">
                  <a16:creationId xmlns:a16="http://schemas.microsoft.com/office/drawing/2014/main" id="{19F58412-77AF-452A-AF32-88BF1627EBFC}"/>
                </a:ext>
              </a:extLst>
            </p:cNvPr>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6" name="Google Shape;782;p38">
              <a:extLst>
                <a:ext uri="{FF2B5EF4-FFF2-40B4-BE49-F238E27FC236}">
                  <a16:creationId xmlns:a16="http://schemas.microsoft.com/office/drawing/2014/main" id="{FB947D54-51EF-4F80-A57F-11C13AF4B4BC}"/>
                </a:ext>
              </a:extLst>
            </p:cNvPr>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7" name="Google Shape;783;p38">
              <a:extLst>
                <a:ext uri="{FF2B5EF4-FFF2-40B4-BE49-F238E27FC236}">
                  <a16:creationId xmlns:a16="http://schemas.microsoft.com/office/drawing/2014/main" id="{3AAD5B80-781F-42F9-8C6B-055C6B281912}"/>
                </a:ext>
              </a:extLst>
            </p:cNvPr>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2C9DDE"/>
                </a:solidFill>
              </a:endParaRPr>
            </a:p>
          </p:txBody>
        </p:sp>
      </p:grpSp>
      <p:grpSp>
        <p:nvGrpSpPr>
          <p:cNvPr id="18" name="Google Shape;674;p38">
            <a:extLst>
              <a:ext uri="{FF2B5EF4-FFF2-40B4-BE49-F238E27FC236}">
                <a16:creationId xmlns:a16="http://schemas.microsoft.com/office/drawing/2014/main" id="{AA94E6BB-392F-4AB6-9D98-D48532508F21}"/>
              </a:ext>
            </a:extLst>
          </p:cNvPr>
          <p:cNvGrpSpPr>
            <a:grpSpLocks noChangeAspect="1"/>
          </p:cNvGrpSpPr>
          <p:nvPr/>
        </p:nvGrpSpPr>
        <p:grpSpPr>
          <a:xfrm>
            <a:off x="7129819" y="2113841"/>
            <a:ext cx="1020140" cy="998764"/>
            <a:chOff x="1233350" y="1619250"/>
            <a:chExt cx="466500" cy="456725"/>
          </a:xfrm>
          <a:solidFill>
            <a:srgbClr val="2C9DDE"/>
          </a:solidFill>
        </p:grpSpPr>
        <p:sp>
          <p:nvSpPr>
            <p:cNvPr id="19" name="Google Shape;675;p38">
              <a:extLst>
                <a:ext uri="{FF2B5EF4-FFF2-40B4-BE49-F238E27FC236}">
                  <a16:creationId xmlns:a16="http://schemas.microsoft.com/office/drawing/2014/main" id="{76F8CD1E-B5B3-407E-B7D8-5800298739E6}"/>
                </a:ext>
              </a:extLst>
            </p:cNvPr>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6;p38">
              <a:extLst>
                <a:ext uri="{FF2B5EF4-FFF2-40B4-BE49-F238E27FC236}">
                  <a16:creationId xmlns:a16="http://schemas.microsoft.com/office/drawing/2014/main" id="{5D83B0AE-D7A9-4911-9D14-CA7E40342943}"/>
                </a:ext>
              </a:extLst>
            </p:cNvPr>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7;p38">
              <a:extLst>
                <a:ext uri="{FF2B5EF4-FFF2-40B4-BE49-F238E27FC236}">
                  <a16:creationId xmlns:a16="http://schemas.microsoft.com/office/drawing/2014/main" id="{24734A46-5E0F-4568-95C4-469099FE1C7D}"/>
                </a:ext>
              </a:extLst>
            </p:cNvPr>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8;p38">
              <a:extLst>
                <a:ext uri="{FF2B5EF4-FFF2-40B4-BE49-F238E27FC236}">
                  <a16:creationId xmlns:a16="http://schemas.microsoft.com/office/drawing/2014/main" id="{7E31A804-5062-4705-BED0-175F37831AED}"/>
                </a:ext>
              </a:extLst>
            </p:cNvPr>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1096"/>
          <a:stretch/>
        </p:blipFill>
        <p:spPr bwMode="auto">
          <a:xfrm>
            <a:off x="2328152" y="1593272"/>
            <a:ext cx="4565515" cy="13723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199889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3260829" cy="646331"/>
          </a:xfrm>
          <a:prstGeom prst="rect">
            <a:avLst/>
          </a:prstGeom>
        </p:spPr>
        <p:txBody>
          <a:bodyPr wrap="none">
            <a:spAutoFit/>
          </a:bodyPr>
          <a:lstStyle/>
          <a:p>
            <a:r>
              <a:rPr lang="en-CA" sz="3600" dirty="0">
                <a:solidFill>
                  <a:srgbClr val="19BBD5"/>
                </a:solidFill>
                <a:latin typeface="Nixie One"/>
                <a:sym typeface="Nixie One"/>
              </a:rPr>
              <a:t>Why Python?</a:t>
            </a:r>
            <a:endParaRPr lang="en-CA" sz="3600" dirty="0"/>
          </a:p>
        </p:txBody>
      </p:sp>
      <p:sp>
        <p:nvSpPr>
          <p:cNvPr id="4" name="Rectangle 3">
            <a:extLst>
              <a:ext uri="{FF2B5EF4-FFF2-40B4-BE49-F238E27FC236}">
                <a16:creationId xmlns:a16="http://schemas.microsoft.com/office/drawing/2014/main" id="{F2D98915-2730-44C5-A61F-55A36F7CB933}"/>
              </a:ext>
            </a:extLst>
          </p:cNvPr>
          <p:cNvSpPr/>
          <p:nvPr/>
        </p:nvSpPr>
        <p:spPr>
          <a:xfrm>
            <a:off x="2315492" y="1119265"/>
            <a:ext cx="4572000" cy="2693045"/>
          </a:xfrm>
          <a:prstGeom prst="rect">
            <a:avLst/>
          </a:prstGeom>
        </p:spPr>
        <p:txBody>
          <a:bodyPr>
            <a:spAutoFit/>
          </a:bodyPr>
          <a:lstStyle/>
          <a:p>
            <a:pPr marL="457200" lvl="0" indent="-317500">
              <a:lnSpc>
                <a:spcPct val="150000"/>
              </a:lnSpc>
              <a:spcBef>
                <a:spcPts val="600"/>
              </a:spcBef>
              <a:buClr>
                <a:srgbClr val="19BBD5"/>
              </a:buClr>
              <a:buSzPts val="1400"/>
              <a:buFont typeface="Muli"/>
              <a:buChar char="◇"/>
            </a:pPr>
            <a:r>
              <a:rPr lang="en-US" sz="1600" dirty="0">
                <a:solidFill>
                  <a:srgbClr val="C6DAEC"/>
                </a:solidFill>
                <a:latin typeface="Muli"/>
                <a:sym typeface="Muli"/>
              </a:rPr>
              <a:t>Ease &amp; Readability</a:t>
            </a:r>
          </a:p>
          <a:p>
            <a:pPr marL="457200" lvl="0" indent="-317500">
              <a:lnSpc>
                <a:spcPct val="150000"/>
              </a:lnSpc>
              <a:spcBef>
                <a:spcPts val="600"/>
              </a:spcBef>
              <a:buClr>
                <a:srgbClr val="19BBD5"/>
              </a:buClr>
              <a:buSzPts val="1400"/>
              <a:buFont typeface="Muli"/>
              <a:buChar char="◇"/>
            </a:pPr>
            <a:r>
              <a:rPr lang="en-US" sz="1600" dirty="0">
                <a:solidFill>
                  <a:srgbClr val="C6DAEC"/>
                </a:solidFill>
                <a:latin typeface="Muli"/>
                <a:sym typeface="Muli"/>
              </a:rPr>
              <a:t>Automate tedious, repetitive tasks</a:t>
            </a:r>
          </a:p>
          <a:p>
            <a:pPr marL="457200" lvl="0" indent="-317500">
              <a:lnSpc>
                <a:spcPct val="150000"/>
              </a:lnSpc>
              <a:spcBef>
                <a:spcPts val="600"/>
              </a:spcBef>
              <a:buClr>
                <a:srgbClr val="19BBD5"/>
              </a:buClr>
              <a:buSzPts val="1400"/>
              <a:buFont typeface="Muli"/>
              <a:buChar char="◇"/>
            </a:pPr>
            <a:r>
              <a:rPr lang="en-US" sz="1600" dirty="0">
                <a:solidFill>
                  <a:srgbClr val="C6DAEC"/>
                </a:solidFill>
                <a:latin typeface="Muli"/>
                <a:sym typeface="Muli"/>
              </a:rPr>
              <a:t>Data manipulation and visualization</a:t>
            </a:r>
          </a:p>
          <a:p>
            <a:pPr marL="457200" lvl="0" indent="-317500">
              <a:lnSpc>
                <a:spcPct val="150000"/>
              </a:lnSpc>
              <a:spcBef>
                <a:spcPts val="600"/>
              </a:spcBef>
              <a:buClr>
                <a:srgbClr val="19BBD5"/>
              </a:buClr>
              <a:buSzPts val="1400"/>
              <a:buFont typeface="Muli"/>
              <a:buChar char="◇"/>
            </a:pPr>
            <a:r>
              <a:rPr lang="en-US" sz="1600" dirty="0">
                <a:solidFill>
                  <a:srgbClr val="C6DAEC"/>
                </a:solidFill>
                <a:latin typeface="Muli"/>
                <a:sym typeface="Muli"/>
              </a:rPr>
              <a:t>Versatility</a:t>
            </a:r>
          </a:p>
          <a:p>
            <a:pPr marL="457200" lvl="0" indent="-317500">
              <a:lnSpc>
                <a:spcPct val="150000"/>
              </a:lnSpc>
              <a:spcBef>
                <a:spcPts val="600"/>
              </a:spcBef>
              <a:buClr>
                <a:srgbClr val="19BBD5"/>
              </a:buClr>
              <a:buSzPts val="1400"/>
              <a:buFont typeface="Muli"/>
              <a:buChar char="◇"/>
            </a:pPr>
            <a:r>
              <a:rPr lang="en-US" sz="1600" dirty="0">
                <a:solidFill>
                  <a:srgbClr val="C6DAEC"/>
                </a:solidFill>
                <a:latin typeface="Muli"/>
                <a:sym typeface="Muli"/>
              </a:rPr>
              <a:t>Resources and </a:t>
            </a:r>
            <a:r>
              <a:rPr lang="en-US" sz="1600" dirty="0" smtClean="0">
                <a:solidFill>
                  <a:srgbClr val="C6DAEC"/>
                </a:solidFill>
                <a:latin typeface="Muli"/>
                <a:sym typeface="Muli"/>
              </a:rPr>
              <a:t>Community</a:t>
            </a:r>
          </a:p>
          <a:p>
            <a:pPr marL="457200" lvl="0" indent="-317500">
              <a:lnSpc>
                <a:spcPct val="150000"/>
              </a:lnSpc>
              <a:spcBef>
                <a:spcPts val="600"/>
              </a:spcBef>
              <a:buClr>
                <a:srgbClr val="19BBD5"/>
              </a:buClr>
              <a:buSzPts val="1400"/>
              <a:buFont typeface="Muli"/>
              <a:buChar char="◇"/>
            </a:pPr>
            <a:r>
              <a:rPr lang="en-US" sz="1600" dirty="0" smtClean="0">
                <a:solidFill>
                  <a:srgbClr val="C6DAEC"/>
                </a:solidFill>
                <a:latin typeface="Muli"/>
                <a:sym typeface="Muli"/>
              </a:rPr>
              <a:t>Integrates with </a:t>
            </a:r>
            <a:r>
              <a:rPr lang="en-US" sz="1600" dirty="0" err="1" smtClean="0">
                <a:solidFill>
                  <a:srgbClr val="C6DAEC"/>
                </a:solidFill>
                <a:latin typeface="Muli"/>
                <a:sym typeface="Muli"/>
              </a:rPr>
              <a:t>Alteryx</a:t>
            </a:r>
            <a:endParaRPr lang="en-US" sz="1600" dirty="0">
              <a:solidFill>
                <a:srgbClr val="C6DAEC"/>
              </a:solidFill>
              <a:latin typeface="Muli"/>
              <a:sym typeface="Muli"/>
            </a:endParaRPr>
          </a:p>
        </p:txBody>
      </p:sp>
      <p:grpSp>
        <p:nvGrpSpPr>
          <p:cNvPr id="12" name="Google Shape;778;p38">
            <a:extLst>
              <a:ext uri="{FF2B5EF4-FFF2-40B4-BE49-F238E27FC236}">
                <a16:creationId xmlns:a16="http://schemas.microsoft.com/office/drawing/2014/main" id="{69576A7F-1038-4A15-A5C9-54D9D936D534}"/>
              </a:ext>
            </a:extLst>
          </p:cNvPr>
          <p:cNvGrpSpPr>
            <a:grpSpLocks noChangeAspect="1"/>
          </p:cNvGrpSpPr>
          <p:nvPr/>
        </p:nvGrpSpPr>
        <p:grpSpPr>
          <a:xfrm>
            <a:off x="896511" y="2242650"/>
            <a:ext cx="1186522" cy="869955"/>
            <a:chOff x="3936375" y="3703750"/>
            <a:chExt cx="453050" cy="332175"/>
          </a:xfrm>
          <a:solidFill>
            <a:srgbClr val="2C9DDE"/>
          </a:solidFill>
        </p:grpSpPr>
        <p:sp>
          <p:nvSpPr>
            <p:cNvPr id="13" name="Google Shape;779;p38">
              <a:extLst>
                <a:ext uri="{FF2B5EF4-FFF2-40B4-BE49-F238E27FC236}">
                  <a16:creationId xmlns:a16="http://schemas.microsoft.com/office/drawing/2014/main" id="{743D7555-D717-434D-8F94-89D40DC248E8}"/>
                </a:ext>
              </a:extLst>
            </p:cNvPr>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4" name="Google Shape;780;p38">
              <a:extLst>
                <a:ext uri="{FF2B5EF4-FFF2-40B4-BE49-F238E27FC236}">
                  <a16:creationId xmlns:a16="http://schemas.microsoft.com/office/drawing/2014/main" id="{C51FB0A1-F03D-49C1-BDFC-E9A5DC0853FF}"/>
                </a:ext>
              </a:extLst>
            </p:cNvPr>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5" name="Google Shape;781;p38">
              <a:extLst>
                <a:ext uri="{FF2B5EF4-FFF2-40B4-BE49-F238E27FC236}">
                  <a16:creationId xmlns:a16="http://schemas.microsoft.com/office/drawing/2014/main" id="{19F58412-77AF-452A-AF32-88BF1627EBFC}"/>
                </a:ext>
              </a:extLst>
            </p:cNvPr>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6" name="Google Shape;782;p38">
              <a:extLst>
                <a:ext uri="{FF2B5EF4-FFF2-40B4-BE49-F238E27FC236}">
                  <a16:creationId xmlns:a16="http://schemas.microsoft.com/office/drawing/2014/main" id="{FB947D54-51EF-4F80-A57F-11C13AF4B4BC}"/>
                </a:ext>
              </a:extLst>
            </p:cNvPr>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7" name="Google Shape;783;p38">
              <a:extLst>
                <a:ext uri="{FF2B5EF4-FFF2-40B4-BE49-F238E27FC236}">
                  <a16:creationId xmlns:a16="http://schemas.microsoft.com/office/drawing/2014/main" id="{3AAD5B80-781F-42F9-8C6B-055C6B281912}"/>
                </a:ext>
              </a:extLst>
            </p:cNvPr>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2C9DDE"/>
                </a:solidFill>
              </a:endParaRPr>
            </a:p>
          </p:txBody>
        </p:sp>
      </p:grpSp>
      <p:grpSp>
        <p:nvGrpSpPr>
          <p:cNvPr id="18" name="Google Shape;674;p38">
            <a:extLst>
              <a:ext uri="{FF2B5EF4-FFF2-40B4-BE49-F238E27FC236}">
                <a16:creationId xmlns:a16="http://schemas.microsoft.com/office/drawing/2014/main" id="{AA94E6BB-392F-4AB6-9D98-D48532508F21}"/>
              </a:ext>
            </a:extLst>
          </p:cNvPr>
          <p:cNvGrpSpPr>
            <a:grpSpLocks noChangeAspect="1"/>
          </p:cNvGrpSpPr>
          <p:nvPr/>
        </p:nvGrpSpPr>
        <p:grpSpPr>
          <a:xfrm>
            <a:off x="7129819" y="2113841"/>
            <a:ext cx="1020140" cy="998764"/>
            <a:chOff x="1233350" y="1619250"/>
            <a:chExt cx="466500" cy="456725"/>
          </a:xfrm>
          <a:solidFill>
            <a:srgbClr val="2C9DDE"/>
          </a:solidFill>
        </p:grpSpPr>
        <p:sp>
          <p:nvSpPr>
            <p:cNvPr id="19" name="Google Shape;675;p38">
              <a:extLst>
                <a:ext uri="{FF2B5EF4-FFF2-40B4-BE49-F238E27FC236}">
                  <a16:creationId xmlns:a16="http://schemas.microsoft.com/office/drawing/2014/main" id="{76F8CD1E-B5B3-407E-B7D8-5800298739E6}"/>
                </a:ext>
              </a:extLst>
            </p:cNvPr>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6;p38">
              <a:extLst>
                <a:ext uri="{FF2B5EF4-FFF2-40B4-BE49-F238E27FC236}">
                  <a16:creationId xmlns:a16="http://schemas.microsoft.com/office/drawing/2014/main" id="{5D83B0AE-D7A9-4911-9D14-CA7E40342943}"/>
                </a:ext>
              </a:extLst>
            </p:cNvPr>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7;p38">
              <a:extLst>
                <a:ext uri="{FF2B5EF4-FFF2-40B4-BE49-F238E27FC236}">
                  <a16:creationId xmlns:a16="http://schemas.microsoft.com/office/drawing/2014/main" id="{24734A46-5E0F-4568-95C4-469099FE1C7D}"/>
                </a:ext>
              </a:extLst>
            </p:cNvPr>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8;p38">
              <a:extLst>
                <a:ext uri="{FF2B5EF4-FFF2-40B4-BE49-F238E27FC236}">
                  <a16:creationId xmlns:a16="http://schemas.microsoft.com/office/drawing/2014/main" id="{7E31A804-5062-4705-BED0-175F37831AED}"/>
                </a:ext>
              </a:extLst>
            </p:cNvPr>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614515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114C2-FD3C-4202-8CCD-47AF86ABFA88}"/>
              </a:ext>
            </a:extLst>
          </p:cNvPr>
          <p:cNvSpPr>
            <a:spLocks noGrp="1"/>
          </p:cNvSpPr>
          <p:nvPr>
            <p:ph type="ctrTitle"/>
          </p:nvPr>
        </p:nvSpPr>
        <p:spPr>
          <a:xfrm>
            <a:off x="2135825" y="-86768"/>
            <a:ext cx="6060403" cy="1159800"/>
          </a:xfrm>
        </p:spPr>
        <p:txBody>
          <a:bodyPr/>
          <a:lstStyle/>
          <a:p>
            <a:r>
              <a:rPr lang="en-US" dirty="0"/>
              <a:t>Common Misconceptions</a:t>
            </a:r>
            <a:endParaRPr lang="en-CA" dirty="0"/>
          </a:p>
        </p:txBody>
      </p:sp>
      <p:sp>
        <p:nvSpPr>
          <p:cNvPr id="3" name="Subtitle 2">
            <a:extLst>
              <a:ext uri="{FF2B5EF4-FFF2-40B4-BE49-F238E27FC236}">
                <a16:creationId xmlns:a16="http://schemas.microsoft.com/office/drawing/2014/main" id="{14C5722B-758C-453A-BC83-F1AFF6E85496}"/>
              </a:ext>
            </a:extLst>
          </p:cNvPr>
          <p:cNvSpPr>
            <a:spLocks noGrp="1"/>
          </p:cNvSpPr>
          <p:nvPr>
            <p:ph type="subTitle" idx="1"/>
          </p:nvPr>
        </p:nvSpPr>
        <p:spPr>
          <a:xfrm>
            <a:off x="2816619" y="1259183"/>
            <a:ext cx="5696100" cy="3359538"/>
          </a:xfrm>
        </p:spPr>
        <p:txBody>
          <a:bodyPr/>
          <a:lstStyle/>
          <a:p>
            <a:pPr lvl="0">
              <a:lnSpc>
                <a:spcPct val="150000"/>
              </a:lnSpc>
              <a:spcBef>
                <a:spcPts val="600"/>
              </a:spcBef>
              <a:buChar char="◇"/>
            </a:pPr>
            <a:r>
              <a:rPr lang="en-US" sz="1600" dirty="0"/>
              <a:t>Very difficult to learn</a:t>
            </a:r>
          </a:p>
          <a:p>
            <a:pPr>
              <a:lnSpc>
                <a:spcPct val="150000"/>
              </a:lnSpc>
              <a:spcBef>
                <a:spcPts val="600"/>
              </a:spcBef>
              <a:buFont typeface="Muli"/>
              <a:buChar char="◇"/>
            </a:pPr>
            <a:r>
              <a:rPr lang="en-US" sz="1600" dirty="0"/>
              <a:t>You can learn everything from a course</a:t>
            </a:r>
          </a:p>
          <a:p>
            <a:pPr lvl="0">
              <a:lnSpc>
                <a:spcPct val="150000"/>
              </a:lnSpc>
              <a:spcBef>
                <a:spcPts val="600"/>
              </a:spcBef>
              <a:buChar char="◇"/>
            </a:pPr>
            <a:r>
              <a:rPr lang="en-US" sz="1600" dirty="0"/>
              <a:t>Can’t be used for big projects</a:t>
            </a:r>
          </a:p>
          <a:p>
            <a:pPr lvl="0">
              <a:lnSpc>
                <a:spcPct val="150000"/>
              </a:lnSpc>
              <a:spcBef>
                <a:spcPts val="600"/>
              </a:spcBef>
              <a:buChar char="◇"/>
            </a:pPr>
            <a:r>
              <a:rPr lang="en-US" sz="1600" dirty="0"/>
              <a:t>Coding is boring</a:t>
            </a:r>
          </a:p>
          <a:p>
            <a:pPr lvl="0">
              <a:lnSpc>
                <a:spcPct val="150000"/>
              </a:lnSpc>
              <a:spcBef>
                <a:spcPts val="600"/>
              </a:spcBef>
              <a:buChar char="◇"/>
            </a:pPr>
            <a:r>
              <a:rPr lang="en-US" sz="1600" dirty="0"/>
              <a:t>You must be a genius to code</a:t>
            </a:r>
          </a:p>
          <a:p>
            <a:pPr lvl="0">
              <a:lnSpc>
                <a:spcPct val="150000"/>
              </a:lnSpc>
              <a:spcBef>
                <a:spcPts val="600"/>
              </a:spcBef>
              <a:buChar char="◇"/>
            </a:pPr>
            <a:r>
              <a:rPr lang="en-US" sz="1600" dirty="0"/>
              <a:t>All programming languages are the same</a:t>
            </a:r>
          </a:p>
          <a:p>
            <a:pPr marL="0" lvl="0" indent="0">
              <a:spcBef>
                <a:spcPts val="600"/>
              </a:spcBef>
            </a:pPr>
            <a:endParaRPr lang="en-CA" dirty="0"/>
          </a:p>
        </p:txBody>
      </p:sp>
      <p:grpSp>
        <p:nvGrpSpPr>
          <p:cNvPr id="10" name="Google Shape;784;p38">
            <a:extLst>
              <a:ext uri="{FF2B5EF4-FFF2-40B4-BE49-F238E27FC236}">
                <a16:creationId xmlns:a16="http://schemas.microsoft.com/office/drawing/2014/main" id="{AC103180-727E-4FDE-895B-CCC8CF20BA1B}"/>
              </a:ext>
            </a:extLst>
          </p:cNvPr>
          <p:cNvGrpSpPr>
            <a:grpSpLocks noChangeAspect="1"/>
          </p:cNvGrpSpPr>
          <p:nvPr/>
        </p:nvGrpSpPr>
        <p:grpSpPr>
          <a:xfrm>
            <a:off x="1028572" y="2245374"/>
            <a:ext cx="890281" cy="652752"/>
            <a:chOff x="4610450" y="3703750"/>
            <a:chExt cx="453050" cy="332175"/>
          </a:xfrm>
          <a:solidFill>
            <a:srgbClr val="246B9C"/>
          </a:solidFill>
        </p:grpSpPr>
        <p:sp>
          <p:nvSpPr>
            <p:cNvPr id="11" name="Google Shape;785;p38">
              <a:extLst>
                <a:ext uri="{FF2B5EF4-FFF2-40B4-BE49-F238E27FC236}">
                  <a16:creationId xmlns:a16="http://schemas.microsoft.com/office/drawing/2014/main" id="{934758A1-C393-415A-8D50-90BD8872F5DB}"/>
                </a:ext>
              </a:extLst>
            </p:cNvPr>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6;p38">
              <a:extLst>
                <a:ext uri="{FF2B5EF4-FFF2-40B4-BE49-F238E27FC236}">
                  <a16:creationId xmlns:a16="http://schemas.microsoft.com/office/drawing/2014/main" id="{E62EE2D1-B734-4FD7-B4B1-EBB12D521BFA}"/>
                </a:ext>
              </a:extLst>
            </p:cNvPr>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253105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114C2-FD3C-4202-8CCD-47AF86ABFA88}"/>
              </a:ext>
            </a:extLst>
          </p:cNvPr>
          <p:cNvSpPr>
            <a:spLocks noGrp="1"/>
          </p:cNvSpPr>
          <p:nvPr>
            <p:ph type="ctrTitle"/>
          </p:nvPr>
        </p:nvSpPr>
        <p:spPr>
          <a:xfrm>
            <a:off x="2135825" y="-86768"/>
            <a:ext cx="6371802" cy="1159800"/>
          </a:xfrm>
        </p:spPr>
        <p:txBody>
          <a:bodyPr/>
          <a:lstStyle/>
          <a:p>
            <a:r>
              <a:rPr lang="en-US" dirty="0"/>
              <a:t>Python Compared to Excel</a:t>
            </a:r>
            <a:endParaRPr lang="en-CA" dirty="0"/>
          </a:p>
        </p:txBody>
      </p:sp>
      <p:sp>
        <p:nvSpPr>
          <p:cNvPr id="3" name="Subtitle 2">
            <a:extLst>
              <a:ext uri="{FF2B5EF4-FFF2-40B4-BE49-F238E27FC236}">
                <a16:creationId xmlns:a16="http://schemas.microsoft.com/office/drawing/2014/main" id="{14C5722B-758C-453A-BC83-F1AFF6E85496}"/>
              </a:ext>
            </a:extLst>
          </p:cNvPr>
          <p:cNvSpPr>
            <a:spLocks noGrp="1"/>
          </p:cNvSpPr>
          <p:nvPr>
            <p:ph type="subTitle" idx="1"/>
          </p:nvPr>
        </p:nvSpPr>
        <p:spPr>
          <a:xfrm>
            <a:off x="2816619" y="1062799"/>
            <a:ext cx="5696100" cy="3359538"/>
          </a:xfrm>
        </p:spPr>
        <p:txBody>
          <a:bodyPr/>
          <a:lstStyle/>
          <a:p>
            <a:pPr>
              <a:lnSpc>
                <a:spcPct val="150000"/>
              </a:lnSpc>
              <a:spcBef>
                <a:spcPts val="600"/>
              </a:spcBef>
              <a:buFont typeface="Muli"/>
              <a:buChar char="◇"/>
            </a:pPr>
            <a:r>
              <a:rPr lang="en-US" sz="1600" dirty="0"/>
              <a:t>More Powerful data importing and manipulation</a:t>
            </a:r>
          </a:p>
          <a:p>
            <a:pPr>
              <a:lnSpc>
                <a:spcPct val="150000"/>
              </a:lnSpc>
              <a:spcBef>
                <a:spcPts val="600"/>
              </a:spcBef>
              <a:buFont typeface="Muli"/>
              <a:buChar char="◇"/>
            </a:pPr>
            <a:r>
              <a:rPr lang="en-US" sz="1600" dirty="0"/>
              <a:t>Easier automation</a:t>
            </a:r>
          </a:p>
          <a:p>
            <a:pPr>
              <a:lnSpc>
                <a:spcPct val="150000"/>
              </a:lnSpc>
              <a:spcBef>
                <a:spcPts val="600"/>
              </a:spcBef>
              <a:buFont typeface="Muli"/>
              <a:buChar char="◇"/>
            </a:pPr>
            <a:r>
              <a:rPr lang="en-US" sz="1600" dirty="0"/>
              <a:t>Easier to work with large quantities of data</a:t>
            </a:r>
          </a:p>
          <a:p>
            <a:pPr>
              <a:lnSpc>
                <a:spcPct val="150000"/>
              </a:lnSpc>
              <a:spcBef>
                <a:spcPts val="600"/>
              </a:spcBef>
              <a:buFont typeface="Muli"/>
              <a:buChar char="◇"/>
            </a:pPr>
            <a:r>
              <a:rPr lang="en-US" sz="1600" dirty="0"/>
              <a:t>More reproducible</a:t>
            </a:r>
          </a:p>
          <a:p>
            <a:pPr>
              <a:lnSpc>
                <a:spcPct val="150000"/>
              </a:lnSpc>
              <a:spcBef>
                <a:spcPts val="600"/>
              </a:spcBef>
              <a:buFont typeface="Muli"/>
              <a:buChar char="◇"/>
            </a:pPr>
            <a:r>
              <a:rPr lang="en-US" sz="1600" dirty="0"/>
              <a:t>Easier to find and fix errors</a:t>
            </a:r>
          </a:p>
          <a:p>
            <a:pPr>
              <a:lnSpc>
                <a:spcPct val="150000"/>
              </a:lnSpc>
              <a:spcBef>
                <a:spcPts val="600"/>
              </a:spcBef>
              <a:buFont typeface="Muli"/>
              <a:buChar char="◇"/>
            </a:pPr>
            <a:r>
              <a:rPr lang="en-US" sz="1600" dirty="0"/>
              <a:t>Open source accessibility</a:t>
            </a:r>
          </a:p>
          <a:p>
            <a:pPr>
              <a:lnSpc>
                <a:spcPct val="150000"/>
              </a:lnSpc>
              <a:spcBef>
                <a:spcPts val="600"/>
              </a:spcBef>
              <a:buFont typeface="Muli"/>
              <a:buChar char="◇"/>
            </a:pPr>
            <a:r>
              <a:rPr lang="en-US" sz="1600" dirty="0"/>
              <a:t>Advanced statistics and machine learning capabilities</a:t>
            </a:r>
          </a:p>
          <a:p>
            <a:pPr>
              <a:lnSpc>
                <a:spcPct val="150000"/>
              </a:lnSpc>
              <a:spcBef>
                <a:spcPts val="600"/>
              </a:spcBef>
              <a:buFont typeface="Muli"/>
              <a:buChar char="◇"/>
            </a:pPr>
            <a:r>
              <a:rPr lang="en-US" sz="1600" dirty="0"/>
              <a:t>Advanced data visualization capabilities</a:t>
            </a:r>
          </a:p>
          <a:p>
            <a:pPr marL="0" lvl="0" indent="0">
              <a:spcBef>
                <a:spcPts val="600"/>
              </a:spcBef>
            </a:pPr>
            <a:endParaRPr lang="en-CA" dirty="0"/>
          </a:p>
        </p:txBody>
      </p:sp>
      <p:grpSp>
        <p:nvGrpSpPr>
          <p:cNvPr id="10" name="Google Shape;784;p38">
            <a:extLst>
              <a:ext uri="{FF2B5EF4-FFF2-40B4-BE49-F238E27FC236}">
                <a16:creationId xmlns:a16="http://schemas.microsoft.com/office/drawing/2014/main" id="{AC103180-727E-4FDE-895B-CCC8CF20BA1B}"/>
              </a:ext>
            </a:extLst>
          </p:cNvPr>
          <p:cNvGrpSpPr>
            <a:grpSpLocks noChangeAspect="1"/>
          </p:cNvGrpSpPr>
          <p:nvPr/>
        </p:nvGrpSpPr>
        <p:grpSpPr>
          <a:xfrm>
            <a:off x="1028572" y="2245374"/>
            <a:ext cx="890281" cy="652752"/>
            <a:chOff x="4610450" y="3703750"/>
            <a:chExt cx="453050" cy="332175"/>
          </a:xfrm>
          <a:solidFill>
            <a:srgbClr val="246B9C"/>
          </a:solidFill>
        </p:grpSpPr>
        <p:sp>
          <p:nvSpPr>
            <p:cNvPr id="11" name="Google Shape;785;p38">
              <a:extLst>
                <a:ext uri="{FF2B5EF4-FFF2-40B4-BE49-F238E27FC236}">
                  <a16:creationId xmlns:a16="http://schemas.microsoft.com/office/drawing/2014/main" id="{934758A1-C393-415A-8D50-90BD8872F5DB}"/>
                </a:ext>
              </a:extLst>
            </p:cNvPr>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6;p38">
              <a:extLst>
                <a:ext uri="{FF2B5EF4-FFF2-40B4-BE49-F238E27FC236}">
                  <a16:creationId xmlns:a16="http://schemas.microsoft.com/office/drawing/2014/main" id="{E62EE2D1-B734-4FD7-B4B1-EBB12D521BFA}"/>
                </a:ext>
              </a:extLst>
            </p:cNvPr>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218816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33" name="Google Shape;433;p22"/>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9</a:t>
            </a:fld>
            <a:endParaRPr/>
          </a:p>
        </p:txBody>
      </p:sp>
      <p:sp>
        <p:nvSpPr>
          <p:cNvPr id="7" name="Rectangle 6">
            <a:extLst>
              <a:ext uri="{FF2B5EF4-FFF2-40B4-BE49-F238E27FC236}">
                <a16:creationId xmlns:a16="http://schemas.microsoft.com/office/drawing/2014/main" id="{3B9CCF0A-B6AC-4E3E-9AE0-0E6C02D98C1E}"/>
              </a:ext>
            </a:extLst>
          </p:cNvPr>
          <p:cNvSpPr/>
          <p:nvPr/>
        </p:nvSpPr>
        <p:spPr>
          <a:xfrm>
            <a:off x="2422014" y="182099"/>
            <a:ext cx="3863558" cy="646331"/>
          </a:xfrm>
          <a:prstGeom prst="rect">
            <a:avLst/>
          </a:prstGeom>
        </p:spPr>
        <p:txBody>
          <a:bodyPr wrap="none">
            <a:spAutoFit/>
          </a:bodyPr>
          <a:lstStyle/>
          <a:p>
            <a:r>
              <a:rPr lang="en-CA" sz="3600" dirty="0">
                <a:solidFill>
                  <a:srgbClr val="19BBD5"/>
                </a:solidFill>
                <a:latin typeface="Nixie One"/>
                <a:sym typeface="Nixie One"/>
              </a:rPr>
              <a:t>Functional Uses</a:t>
            </a:r>
            <a:endParaRPr lang="en-CA" sz="3600" dirty="0"/>
          </a:p>
        </p:txBody>
      </p:sp>
      <p:sp>
        <p:nvSpPr>
          <p:cNvPr id="4" name="Rectangle 3">
            <a:extLst>
              <a:ext uri="{FF2B5EF4-FFF2-40B4-BE49-F238E27FC236}">
                <a16:creationId xmlns:a16="http://schemas.microsoft.com/office/drawing/2014/main" id="{F2D98915-2730-44C5-A61F-55A36F7CB933}"/>
              </a:ext>
            </a:extLst>
          </p:cNvPr>
          <p:cNvSpPr/>
          <p:nvPr/>
        </p:nvSpPr>
        <p:spPr>
          <a:xfrm>
            <a:off x="2775760" y="906470"/>
            <a:ext cx="4572000" cy="4019370"/>
          </a:xfrm>
          <a:prstGeom prst="rect">
            <a:avLst/>
          </a:prstGeom>
        </p:spPr>
        <p:txBody>
          <a:bodyPr>
            <a:spAutoFit/>
          </a:bodyPr>
          <a:lstStyle/>
          <a:p>
            <a:pPr marL="457200" lvl="0" indent="-317500">
              <a:lnSpc>
                <a:spcPct val="150000"/>
              </a:lnSpc>
              <a:spcBef>
                <a:spcPts val="600"/>
              </a:spcBef>
              <a:buClr>
                <a:srgbClr val="19BBD5"/>
              </a:buClr>
              <a:buSzPts val="1400"/>
              <a:buFont typeface="Muli"/>
              <a:buChar char="◇"/>
            </a:pPr>
            <a:r>
              <a:rPr lang="en-US" dirty="0">
                <a:solidFill>
                  <a:srgbClr val="C6DAEC"/>
                </a:solidFill>
                <a:latin typeface="Muli"/>
                <a:sym typeface="Muli"/>
              </a:rPr>
              <a:t>Excel </a:t>
            </a:r>
            <a:r>
              <a:rPr lang="en-US" dirty="0" smtClean="0">
                <a:solidFill>
                  <a:srgbClr val="C6DAEC"/>
                </a:solidFill>
                <a:latin typeface="Muli"/>
                <a:sym typeface="Muli"/>
              </a:rPr>
              <a:t>parsing</a:t>
            </a:r>
          </a:p>
          <a:p>
            <a:pPr marL="457200" lvl="0" indent="-317500">
              <a:lnSpc>
                <a:spcPct val="150000"/>
              </a:lnSpc>
              <a:spcBef>
                <a:spcPts val="600"/>
              </a:spcBef>
              <a:buClr>
                <a:srgbClr val="19BBD5"/>
              </a:buClr>
              <a:buSzPts val="1400"/>
              <a:buFont typeface="Muli"/>
              <a:buChar char="◇"/>
            </a:pPr>
            <a:r>
              <a:rPr lang="en-US" dirty="0" smtClean="0">
                <a:solidFill>
                  <a:srgbClr val="C6DAEC"/>
                </a:solidFill>
                <a:latin typeface="Muli"/>
                <a:sym typeface="Muli"/>
              </a:rPr>
              <a:t>Desktop GUIs</a:t>
            </a:r>
            <a:endParaRPr lang="en-US" dirty="0">
              <a:solidFill>
                <a:srgbClr val="C6DAEC"/>
              </a:solidFill>
              <a:latin typeface="Muli"/>
              <a:sym typeface="Muli"/>
            </a:endParaRPr>
          </a:p>
          <a:p>
            <a:pPr marL="457200" lvl="0" indent="-317500">
              <a:lnSpc>
                <a:spcPct val="150000"/>
              </a:lnSpc>
              <a:spcBef>
                <a:spcPts val="600"/>
              </a:spcBef>
              <a:buClr>
                <a:srgbClr val="19BBD5"/>
              </a:buClr>
              <a:buSzPts val="1400"/>
              <a:buFont typeface="Muli"/>
              <a:buChar char="◇"/>
            </a:pPr>
            <a:r>
              <a:rPr lang="en-US" dirty="0">
                <a:solidFill>
                  <a:srgbClr val="C6DAEC"/>
                </a:solidFill>
                <a:latin typeface="Muli"/>
                <a:sym typeface="Muli"/>
              </a:rPr>
              <a:t>Large data handling</a:t>
            </a:r>
          </a:p>
          <a:p>
            <a:pPr marL="457200" lvl="0" indent="-317500">
              <a:lnSpc>
                <a:spcPct val="150000"/>
              </a:lnSpc>
              <a:spcBef>
                <a:spcPts val="600"/>
              </a:spcBef>
              <a:buClr>
                <a:srgbClr val="19BBD5"/>
              </a:buClr>
              <a:buSzPts val="1400"/>
              <a:buFont typeface="Muli"/>
              <a:buChar char="◇"/>
            </a:pPr>
            <a:r>
              <a:rPr lang="en-US" dirty="0">
                <a:solidFill>
                  <a:srgbClr val="C6DAEC"/>
                </a:solidFill>
                <a:latin typeface="Muli"/>
                <a:sym typeface="Muli"/>
              </a:rPr>
              <a:t>Email delivery automation</a:t>
            </a:r>
          </a:p>
          <a:p>
            <a:pPr marL="457200" lvl="0" indent="-317500">
              <a:lnSpc>
                <a:spcPct val="150000"/>
              </a:lnSpc>
              <a:spcBef>
                <a:spcPts val="600"/>
              </a:spcBef>
              <a:buClr>
                <a:srgbClr val="19BBD5"/>
              </a:buClr>
              <a:buSzPts val="1400"/>
              <a:buFont typeface="Muli"/>
              <a:buChar char="◇"/>
            </a:pPr>
            <a:r>
              <a:rPr lang="en-US" dirty="0">
                <a:solidFill>
                  <a:srgbClr val="C6DAEC"/>
                </a:solidFill>
                <a:latin typeface="Muli"/>
                <a:sym typeface="Muli"/>
              </a:rPr>
              <a:t>Data visualization</a:t>
            </a:r>
          </a:p>
          <a:p>
            <a:pPr marL="457200" lvl="0" indent="-317500">
              <a:lnSpc>
                <a:spcPct val="150000"/>
              </a:lnSpc>
              <a:spcBef>
                <a:spcPts val="600"/>
              </a:spcBef>
              <a:buClr>
                <a:srgbClr val="19BBD5"/>
              </a:buClr>
              <a:buSzPts val="1400"/>
              <a:buFont typeface="Muli"/>
              <a:buChar char="◇"/>
            </a:pPr>
            <a:r>
              <a:rPr lang="en-US" dirty="0" smtClean="0">
                <a:solidFill>
                  <a:srgbClr val="C6DAEC"/>
                </a:solidFill>
                <a:latin typeface="Muli"/>
                <a:sym typeface="Muli"/>
              </a:rPr>
              <a:t>Database Access</a:t>
            </a:r>
            <a:endParaRPr lang="en-US" dirty="0">
              <a:solidFill>
                <a:srgbClr val="C6DAEC"/>
              </a:solidFill>
              <a:latin typeface="Muli"/>
              <a:sym typeface="Muli"/>
            </a:endParaRPr>
          </a:p>
          <a:p>
            <a:pPr marL="457200" lvl="0" indent="-317500">
              <a:lnSpc>
                <a:spcPct val="150000"/>
              </a:lnSpc>
              <a:spcBef>
                <a:spcPts val="600"/>
              </a:spcBef>
              <a:buClr>
                <a:srgbClr val="19BBD5"/>
              </a:buClr>
              <a:buSzPts val="1400"/>
              <a:buFont typeface="Muli"/>
              <a:buChar char="◇"/>
            </a:pPr>
            <a:r>
              <a:rPr lang="en-US" dirty="0" smtClean="0">
                <a:solidFill>
                  <a:srgbClr val="C6DAEC"/>
                </a:solidFill>
                <a:latin typeface="Muli"/>
                <a:sym typeface="Muli"/>
              </a:rPr>
              <a:t>Machine </a:t>
            </a:r>
            <a:r>
              <a:rPr lang="en-US" dirty="0">
                <a:solidFill>
                  <a:srgbClr val="C6DAEC"/>
                </a:solidFill>
                <a:latin typeface="Muli"/>
                <a:sym typeface="Muli"/>
              </a:rPr>
              <a:t>learning</a:t>
            </a:r>
          </a:p>
          <a:p>
            <a:pPr marL="457200" lvl="0" indent="-317500">
              <a:lnSpc>
                <a:spcPct val="150000"/>
              </a:lnSpc>
              <a:spcBef>
                <a:spcPts val="600"/>
              </a:spcBef>
              <a:buClr>
                <a:srgbClr val="19BBD5"/>
              </a:buClr>
              <a:buSzPts val="1400"/>
              <a:buFont typeface="Muli"/>
              <a:buChar char="◇"/>
            </a:pPr>
            <a:r>
              <a:rPr lang="en-US" dirty="0">
                <a:solidFill>
                  <a:srgbClr val="C6DAEC"/>
                </a:solidFill>
                <a:latin typeface="Muli"/>
                <a:sym typeface="Muli"/>
              </a:rPr>
              <a:t>Artificial </a:t>
            </a:r>
            <a:r>
              <a:rPr lang="en-US" dirty="0" smtClean="0">
                <a:solidFill>
                  <a:srgbClr val="C6DAEC"/>
                </a:solidFill>
                <a:latin typeface="Muli"/>
                <a:sym typeface="Muli"/>
              </a:rPr>
              <a:t>intelligence</a:t>
            </a:r>
          </a:p>
          <a:p>
            <a:pPr marL="457200" lvl="0" indent="-317500">
              <a:lnSpc>
                <a:spcPct val="150000"/>
              </a:lnSpc>
              <a:spcBef>
                <a:spcPts val="600"/>
              </a:spcBef>
              <a:buClr>
                <a:srgbClr val="19BBD5"/>
              </a:buClr>
              <a:buSzPts val="1400"/>
              <a:buFont typeface="Muli"/>
              <a:buChar char="◇"/>
            </a:pPr>
            <a:r>
              <a:rPr lang="en-US" dirty="0" smtClean="0">
                <a:solidFill>
                  <a:srgbClr val="C6DAEC"/>
                </a:solidFill>
                <a:latin typeface="Muli"/>
                <a:sym typeface="Muli"/>
              </a:rPr>
              <a:t>Web &amp; Internet Development</a:t>
            </a:r>
          </a:p>
          <a:p>
            <a:pPr marL="457200" lvl="0" indent="-317500">
              <a:lnSpc>
                <a:spcPct val="150000"/>
              </a:lnSpc>
              <a:spcBef>
                <a:spcPts val="600"/>
              </a:spcBef>
              <a:buClr>
                <a:srgbClr val="19BBD5"/>
              </a:buClr>
              <a:buSzPts val="1400"/>
              <a:buFont typeface="Muli"/>
              <a:buChar char="◇"/>
            </a:pPr>
            <a:endParaRPr lang="en-US" sz="1600" dirty="0">
              <a:solidFill>
                <a:srgbClr val="C6DAEC"/>
              </a:solidFill>
              <a:latin typeface="Muli"/>
              <a:sym typeface="Muli"/>
            </a:endParaRPr>
          </a:p>
        </p:txBody>
      </p:sp>
      <p:grpSp>
        <p:nvGrpSpPr>
          <p:cNvPr id="12" name="Google Shape;778;p38">
            <a:extLst>
              <a:ext uri="{FF2B5EF4-FFF2-40B4-BE49-F238E27FC236}">
                <a16:creationId xmlns:a16="http://schemas.microsoft.com/office/drawing/2014/main" id="{69576A7F-1038-4A15-A5C9-54D9D936D534}"/>
              </a:ext>
            </a:extLst>
          </p:cNvPr>
          <p:cNvGrpSpPr>
            <a:grpSpLocks noChangeAspect="1"/>
          </p:cNvGrpSpPr>
          <p:nvPr/>
        </p:nvGrpSpPr>
        <p:grpSpPr>
          <a:xfrm>
            <a:off x="896511" y="2242650"/>
            <a:ext cx="1186522" cy="869955"/>
            <a:chOff x="3936375" y="3703750"/>
            <a:chExt cx="453050" cy="332175"/>
          </a:xfrm>
          <a:solidFill>
            <a:srgbClr val="2C9DDE"/>
          </a:solidFill>
        </p:grpSpPr>
        <p:sp>
          <p:nvSpPr>
            <p:cNvPr id="13" name="Google Shape;779;p38">
              <a:extLst>
                <a:ext uri="{FF2B5EF4-FFF2-40B4-BE49-F238E27FC236}">
                  <a16:creationId xmlns:a16="http://schemas.microsoft.com/office/drawing/2014/main" id="{743D7555-D717-434D-8F94-89D40DC248E8}"/>
                </a:ext>
              </a:extLst>
            </p:cNvPr>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4" name="Google Shape;780;p38">
              <a:extLst>
                <a:ext uri="{FF2B5EF4-FFF2-40B4-BE49-F238E27FC236}">
                  <a16:creationId xmlns:a16="http://schemas.microsoft.com/office/drawing/2014/main" id="{C51FB0A1-F03D-49C1-BDFC-E9A5DC0853FF}"/>
                </a:ext>
              </a:extLst>
            </p:cNvPr>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5" name="Google Shape;781;p38">
              <a:extLst>
                <a:ext uri="{FF2B5EF4-FFF2-40B4-BE49-F238E27FC236}">
                  <a16:creationId xmlns:a16="http://schemas.microsoft.com/office/drawing/2014/main" id="{19F58412-77AF-452A-AF32-88BF1627EBFC}"/>
                </a:ext>
              </a:extLst>
            </p:cNvPr>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6" name="Google Shape;782;p38">
              <a:extLst>
                <a:ext uri="{FF2B5EF4-FFF2-40B4-BE49-F238E27FC236}">
                  <a16:creationId xmlns:a16="http://schemas.microsoft.com/office/drawing/2014/main" id="{FB947D54-51EF-4F80-A57F-11C13AF4B4BC}"/>
                </a:ext>
              </a:extLst>
            </p:cNvPr>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9DDE"/>
                </a:solidFill>
              </a:endParaRPr>
            </a:p>
          </p:txBody>
        </p:sp>
        <p:sp>
          <p:nvSpPr>
            <p:cNvPr id="17" name="Google Shape;783;p38">
              <a:extLst>
                <a:ext uri="{FF2B5EF4-FFF2-40B4-BE49-F238E27FC236}">
                  <a16:creationId xmlns:a16="http://schemas.microsoft.com/office/drawing/2014/main" id="{3AAD5B80-781F-42F9-8C6B-055C6B281912}"/>
                </a:ext>
              </a:extLst>
            </p:cNvPr>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2C9DDE"/>
                </a:solidFill>
              </a:endParaRPr>
            </a:p>
          </p:txBody>
        </p:sp>
      </p:grpSp>
      <p:grpSp>
        <p:nvGrpSpPr>
          <p:cNvPr id="18" name="Google Shape;674;p38">
            <a:extLst>
              <a:ext uri="{FF2B5EF4-FFF2-40B4-BE49-F238E27FC236}">
                <a16:creationId xmlns:a16="http://schemas.microsoft.com/office/drawing/2014/main" id="{AA94E6BB-392F-4AB6-9D98-D48532508F21}"/>
              </a:ext>
            </a:extLst>
          </p:cNvPr>
          <p:cNvGrpSpPr>
            <a:grpSpLocks noChangeAspect="1"/>
          </p:cNvGrpSpPr>
          <p:nvPr/>
        </p:nvGrpSpPr>
        <p:grpSpPr>
          <a:xfrm>
            <a:off x="7129819" y="2113841"/>
            <a:ext cx="1020140" cy="998764"/>
            <a:chOff x="1233350" y="1619250"/>
            <a:chExt cx="466500" cy="456725"/>
          </a:xfrm>
          <a:solidFill>
            <a:srgbClr val="2C9DDE"/>
          </a:solidFill>
        </p:grpSpPr>
        <p:sp>
          <p:nvSpPr>
            <p:cNvPr id="19" name="Google Shape;675;p38">
              <a:extLst>
                <a:ext uri="{FF2B5EF4-FFF2-40B4-BE49-F238E27FC236}">
                  <a16:creationId xmlns:a16="http://schemas.microsoft.com/office/drawing/2014/main" id="{76F8CD1E-B5B3-407E-B7D8-5800298739E6}"/>
                </a:ext>
              </a:extLst>
            </p:cNvPr>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6;p38">
              <a:extLst>
                <a:ext uri="{FF2B5EF4-FFF2-40B4-BE49-F238E27FC236}">
                  <a16:creationId xmlns:a16="http://schemas.microsoft.com/office/drawing/2014/main" id="{5D83B0AE-D7A9-4911-9D14-CA7E40342943}"/>
                </a:ext>
              </a:extLst>
            </p:cNvPr>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7;p38">
              <a:extLst>
                <a:ext uri="{FF2B5EF4-FFF2-40B4-BE49-F238E27FC236}">
                  <a16:creationId xmlns:a16="http://schemas.microsoft.com/office/drawing/2014/main" id="{24734A46-5E0F-4568-95C4-469099FE1C7D}"/>
                </a:ext>
              </a:extLst>
            </p:cNvPr>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8;p38">
              <a:extLst>
                <a:ext uri="{FF2B5EF4-FFF2-40B4-BE49-F238E27FC236}">
                  <a16:creationId xmlns:a16="http://schemas.microsoft.com/office/drawing/2014/main" id="{7E31A804-5062-4705-BED0-175F37831AED}"/>
                </a:ext>
              </a:extLst>
            </p:cNvPr>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73264117"/>
      </p:ext>
    </p:extLst>
  </p:cSld>
  <p:clrMapOvr>
    <a:masterClrMapping/>
  </p:clrMapOvr>
  <p:timing>
    <p:tnLst>
      <p:par>
        <p:cTn id="1" dur="indefinite" restart="never" nodeType="tmRoot"/>
      </p:par>
    </p:tnLst>
  </p:timing>
</p:sld>
</file>

<file path=ppt/theme/theme1.xml><?xml version="1.0" encoding="utf-8"?>
<a:theme xmlns:a="http://schemas.openxmlformats.org/drawingml/2006/main" name="Imogen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1992</TotalTime>
  <Words>2090</Words>
  <Application>Microsoft Office PowerPoint</Application>
  <PresentationFormat>On-screen Show (16:9)</PresentationFormat>
  <Paragraphs>171</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Muli</vt:lpstr>
      <vt:lpstr>Wingdings</vt:lpstr>
      <vt:lpstr>Nixie One</vt:lpstr>
      <vt:lpstr>Arial</vt:lpstr>
      <vt:lpstr>Helvetica Neue</vt:lpstr>
      <vt:lpstr>Imogen template</vt:lpstr>
      <vt:lpstr>Intro to Python</vt:lpstr>
      <vt:lpstr>PowerPoint Presentation</vt:lpstr>
      <vt:lpstr>PowerPoint Presentation</vt:lpstr>
      <vt:lpstr>PowerPoint Presentation</vt:lpstr>
      <vt:lpstr>PowerPoint Presentation</vt:lpstr>
      <vt:lpstr>PowerPoint Presentation</vt:lpstr>
      <vt:lpstr>Common Misconceptions</vt:lpstr>
      <vt:lpstr>Python Compared to Excel</vt:lpstr>
      <vt:lpstr>PowerPoint Presentation</vt:lpstr>
      <vt:lpstr>PowerPoint Presentation</vt:lpstr>
      <vt:lpstr>PowerPoint Presentation</vt:lpstr>
      <vt:lpstr>PowerPoint Presentation</vt:lpstr>
      <vt:lpstr>PowerPoint Presentation</vt:lpstr>
      <vt:lpstr>Topics to be covered</vt:lpstr>
      <vt:lpstr>Lesson Structure</vt:lpstr>
      <vt:lpstr>What Will it Look Like?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Python</dc:title>
  <dc:creator>Hoffman, Brandon</dc:creator>
  <cp:lastModifiedBy>Hoffman, Brandon</cp:lastModifiedBy>
  <cp:revision>53</cp:revision>
  <dcterms:modified xsi:type="dcterms:W3CDTF">2020-09-22T02:02:54Z</dcterms:modified>
</cp:coreProperties>
</file>